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4"/>
  </p:notesMasterIdLst>
  <p:sldIdLst>
    <p:sldId id="256" r:id="rId2"/>
    <p:sldId id="279" r:id="rId3"/>
    <p:sldId id="268" r:id="rId4"/>
    <p:sldId id="277" r:id="rId5"/>
    <p:sldId id="278" r:id="rId6"/>
    <p:sldId id="257" r:id="rId7"/>
    <p:sldId id="265" r:id="rId8"/>
    <p:sldId id="258" r:id="rId9"/>
    <p:sldId id="259" r:id="rId10"/>
    <p:sldId id="261" r:id="rId11"/>
    <p:sldId id="260" r:id="rId12"/>
    <p:sldId id="270" r:id="rId13"/>
    <p:sldId id="271" r:id="rId14"/>
    <p:sldId id="272" r:id="rId15"/>
    <p:sldId id="266" r:id="rId16"/>
    <p:sldId id="273" r:id="rId17"/>
    <p:sldId id="262" r:id="rId18"/>
    <p:sldId id="274" r:id="rId19"/>
    <p:sldId id="263" r:id="rId20"/>
    <p:sldId id="264" r:id="rId21"/>
    <p:sldId id="276"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3"/>
    <p:restoredTop sz="86411"/>
  </p:normalViewPr>
  <p:slideViewPr>
    <p:cSldViewPr snapToGrid="0">
      <p:cViewPr varScale="1">
        <p:scale>
          <a:sx n="95" d="100"/>
          <a:sy n="95" d="100"/>
        </p:scale>
        <p:origin x="208" y="48"/>
      </p:cViewPr>
      <p:guideLst/>
    </p:cSldViewPr>
  </p:slideViewPr>
  <p:outlineViewPr>
    <p:cViewPr>
      <p:scale>
        <a:sx n="33" d="100"/>
        <a:sy n="33" d="100"/>
      </p:scale>
      <p:origin x="0" y="-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C3AF4-91D0-1A4A-A448-698AFCB87229}" type="datetimeFigureOut">
              <a:rPr lang="en-US" smtClean="0"/>
              <a:t>8/6/23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1724F-5B07-2745-B6C1-A1D9BCD717CA}" type="slidenum">
              <a:rPr lang="en-US" smtClean="0"/>
              <a:t>‹#›</a:t>
            </a:fld>
            <a:endParaRPr lang="en-US"/>
          </a:p>
        </p:txBody>
      </p:sp>
    </p:spTree>
    <p:extLst>
      <p:ext uri="{BB962C8B-B14F-4D97-AF65-F5344CB8AC3E}">
        <p14:creationId xmlns:p14="http://schemas.microsoft.com/office/powerpoint/2010/main" val="162754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1724F-5B07-2745-B6C1-A1D9BCD717CA}" type="slidenum">
              <a:rPr lang="en-US" smtClean="0"/>
              <a:t>18</a:t>
            </a:fld>
            <a:endParaRPr lang="en-US"/>
          </a:p>
        </p:txBody>
      </p:sp>
    </p:spTree>
    <p:extLst>
      <p:ext uri="{BB962C8B-B14F-4D97-AF65-F5344CB8AC3E}">
        <p14:creationId xmlns:p14="http://schemas.microsoft.com/office/powerpoint/2010/main" val="278947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315C766-2F97-2B4D-B9E3-7E24CDA2E581}" type="datetime1">
              <a:rPr lang="en-US" smtClean="0"/>
              <a:t>8/6/23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1449533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AC4A9-B40B-DA45-B94A-208787CB4393}" type="datetime1">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06589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861E0-C322-DF42-B1D5-D4DDB94B2549}" type="datetime1">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20469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8BDEC4-5041-5447-92BD-19B4DA72D0CC}" type="datetime1">
              <a:rPr lang="en-US" smtClean="0"/>
              <a:t>8/6/23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258543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5293550-CC2E-F74B-B498-112E7D697144}" type="datetime1">
              <a:rPr lang="en-US" smtClean="0"/>
              <a:t>8/6/23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13040935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1422264-3C36-C54F-9579-9B7DC3D40BB0}" type="datetime1">
              <a:rPr lang="en-US" smtClean="0"/>
              <a:t>8/6/23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05718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9E217D-CC3B-7F4E-BB65-998F09C51342}" type="datetime1">
              <a:rPr lang="en-US" smtClean="0"/>
              <a:t>8/6/23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32E7A-1F0B-674D-BD6C-F9500FBF1D3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4667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D1686F-379B-C245-A699-80FAA4D76428}" type="datetime1">
              <a:rPr lang="en-US" smtClean="0"/>
              <a:t>8/6/23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177261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D869-5EB7-3A41-B11A-1FBD8417D844}" type="datetime1">
              <a:rPr lang="en-US" smtClean="0"/>
              <a:t>8/6/23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8315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F0A5F-58B7-444C-B0C3-79DA7492276E}" type="datetime1">
              <a:rPr lang="en-US" smtClean="0"/>
              <a:t>8/6/23</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52870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FAEF87B5-EDC1-924C-8232-E990A5B223D2}" type="datetime1">
              <a:rPr lang="en-US" smtClean="0"/>
              <a:t>8/6/23</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46032E7A-1F0B-674D-BD6C-F9500FBF1D3C}" type="slidenum">
              <a:rPr lang="en-US" smtClean="0"/>
              <a:t>‹#›</a:t>
            </a:fld>
            <a:endParaRPr lang="en-US"/>
          </a:p>
        </p:txBody>
      </p:sp>
    </p:spTree>
    <p:extLst>
      <p:ext uri="{BB962C8B-B14F-4D97-AF65-F5344CB8AC3E}">
        <p14:creationId xmlns:p14="http://schemas.microsoft.com/office/powerpoint/2010/main" val="315039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B454FE3-B0C0-ED49-8F31-2BBF5A940A3F}" type="datetime1">
              <a:rPr lang="en-US" smtClean="0"/>
              <a:t>8/6/23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6032E7A-1F0B-674D-BD6C-F9500FBF1D3C}" type="slidenum">
              <a:rPr lang="en-US" smtClean="0"/>
              <a:t>‹#›</a:t>
            </a:fld>
            <a:endParaRPr lang="en-US"/>
          </a:p>
        </p:txBody>
      </p:sp>
    </p:spTree>
    <p:extLst>
      <p:ext uri="{BB962C8B-B14F-4D97-AF65-F5344CB8AC3E}">
        <p14:creationId xmlns:p14="http://schemas.microsoft.com/office/powerpoint/2010/main" val="30661199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byrdiegyrl/219383403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3C73-2E51-7E47-F6BC-58490795524E}"/>
              </a:ext>
            </a:extLst>
          </p:cNvPr>
          <p:cNvSpPr>
            <a:spLocks noGrp="1"/>
          </p:cNvSpPr>
          <p:nvPr>
            <p:ph type="ctrTitle"/>
          </p:nvPr>
        </p:nvSpPr>
        <p:spPr>
          <a:xfrm>
            <a:off x="5514109" y="1025236"/>
            <a:ext cx="5873218" cy="3089564"/>
          </a:xfrm>
        </p:spPr>
        <p:txBody>
          <a:bodyPr>
            <a:normAutofit/>
          </a:bodyPr>
          <a:lstStyle/>
          <a:p>
            <a:r>
              <a:rPr lang="en-US" sz="5400" b="1" dirty="0">
                <a:latin typeface="+mn-lt"/>
              </a:rPr>
              <a:t>The OA Promises:</a:t>
            </a:r>
          </a:p>
        </p:txBody>
      </p:sp>
      <p:sp>
        <p:nvSpPr>
          <p:cNvPr id="3" name="Subtitle 2">
            <a:extLst>
              <a:ext uri="{FF2B5EF4-FFF2-40B4-BE49-F238E27FC236}">
                <a16:creationId xmlns:a16="http://schemas.microsoft.com/office/drawing/2014/main" id="{88C1240C-BCA7-005C-4219-5AAE3295A1E1}"/>
              </a:ext>
            </a:extLst>
          </p:cNvPr>
          <p:cNvSpPr>
            <a:spLocks noGrp="1"/>
          </p:cNvSpPr>
          <p:nvPr>
            <p:ph type="subTitle" idx="1"/>
          </p:nvPr>
        </p:nvSpPr>
        <p:spPr>
          <a:xfrm>
            <a:off x="5347855" y="4114800"/>
            <a:ext cx="6039472" cy="1477638"/>
          </a:xfrm>
        </p:spPr>
        <p:txBody>
          <a:bodyPr>
            <a:normAutofit/>
          </a:bodyPr>
          <a:lstStyle/>
          <a:p>
            <a:r>
              <a:rPr lang="en-US" sz="4400" dirty="0">
                <a:latin typeface="Calibri" panose="020F0502020204030204" pitchFamily="34" charset="0"/>
                <a:cs typeface="Calibri" panose="020F0502020204030204" pitchFamily="34" charset="0"/>
              </a:rPr>
              <a:t>STEP BY STEP</a:t>
            </a:r>
          </a:p>
        </p:txBody>
      </p:sp>
      <p:pic>
        <p:nvPicPr>
          <p:cNvPr id="7" name="Picture 6" descr="A close-up of a staircase&#10;&#10;Description automatically generated">
            <a:extLst>
              <a:ext uri="{FF2B5EF4-FFF2-40B4-BE49-F238E27FC236}">
                <a16:creationId xmlns:a16="http://schemas.microsoft.com/office/drawing/2014/main" id="{61717BF0-F48E-DAE3-6F2F-C6A2C6EE754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26" r="7463"/>
          <a:stretch/>
        </p:blipFill>
        <p:spPr>
          <a:xfrm>
            <a:off x="20" y="10"/>
            <a:ext cx="4654277" cy="6857990"/>
          </a:xfrm>
          <a:prstGeom prst="rect">
            <a:avLst/>
          </a:prstGeom>
        </p:spPr>
      </p:pic>
      <p:pic>
        <p:nvPicPr>
          <p:cNvPr id="9" name="Picture 8" descr="A close-up of a staircase&#10;&#10;Description automatically generated">
            <a:extLst>
              <a:ext uri="{FF2B5EF4-FFF2-40B4-BE49-F238E27FC236}">
                <a16:creationId xmlns:a16="http://schemas.microsoft.com/office/drawing/2014/main" id="{B5A2FFDC-4BF0-158B-0A34-E2BAD70368F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26" r="7463"/>
          <a:stretch/>
        </p:blipFill>
        <p:spPr>
          <a:xfrm>
            <a:off x="0" y="10"/>
            <a:ext cx="4654277" cy="6857990"/>
          </a:xfrm>
          <a:prstGeom prst="rect">
            <a:avLst/>
          </a:prstGeom>
        </p:spPr>
      </p:pic>
    </p:spTree>
    <p:extLst>
      <p:ext uri="{BB962C8B-B14F-4D97-AF65-F5344CB8AC3E}">
        <p14:creationId xmlns:p14="http://schemas.microsoft.com/office/powerpoint/2010/main" val="104460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BBDC-617B-ACA9-DE65-B74BC04A2056}"/>
              </a:ext>
            </a:extLst>
          </p:cNvPr>
          <p:cNvSpPr>
            <a:spLocks noGrp="1"/>
          </p:cNvSpPr>
          <p:nvPr>
            <p:ph type="title"/>
          </p:nvPr>
        </p:nvSpPr>
        <p:spPr>
          <a:xfrm>
            <a:off x="1028701" y="0"/>
            <a:ext cx="9258299" cy="1071563"/>
          </a:xfrm>
        </p:spPr>
        <p:txBody>
          <a:bodyPr>
            <a:noAutofit/>
          </a:bodyPr>
          <a:lstStyle/>
          <a:p>
            <a:pPr algn="ctr"/>
            <a:r>
              <a:rPr lang="en-US" sz="4400" b="1" dirty="0">
                <a:solidFill>
                  <a:schemeClr val="accent2"/>
                </a:solidFill>
                <a:latin typeface="Calibri" panose="020F0502020204030204" pitchFamily="34" charset="0"/>
                <a:cs typeface="Calibri" panose="020F0502020204030204" pitchFamily="34" charset="0"/>
              </a:rPr>
              <a:t>STEP FOUR</a:t>
            </a:r>
            <a:br>
              <a:rPr lang="en-US" sz="4400" b="1" dirty="0">
                <a:solidFill>
                  <a:schemeClr val="accent2"/>
                </a:solidFill>
                <a:latin typeface="+mn-lt"/>
              </a:rPr>
            </a:br>
            <a:r>
              <a:rPr lang="en-US" sz="1800" b="1" dirty="0">
                <a:solidFill>
                  <a:schemeClr val="accent2"/>
                </a:solidFill>
                <a:latin typeface="Calibri" panose="020F0502020204030204" pitchFamily="34" charset="0"/>
                <a:cs typeface="Calibri" panose="020F0502020204030204" pitchFamily="34" charset="0"/>
              </a:rPr>
              <a:t>Made a searching and fearless moral inventory of ourselves</a:t>
            </a:r>
            <a:endParaRPr lang="en-US" sz="4400" b="1" dirty="0">
              <a:solidFill>
                <a:schemeClr val="accent2"/>
              </a:solidFill>
              <a:latin typeface="+mn-lt"/>
            </a:endParaRPr>
          </a:p>
        </p:txBody>
      </p:sp>
      <p:sp>
        <p:nvSpPr>
          <p:cNvPr id="3" name="Content Placeholder 2">
            <a:extLst>
              <a:ext uri="{FF2B5EF4-FFF2-40B4-BE49-F238E27FC236}">
                <a16:creationId xmlns:a16="http://schemas.microsoft.com/office/drawing/2014/main" id="{AA4D7A91-CB11-436B-37F4-3AD74687668B}"/>
              </a:ext>
            </a:extLst>
          </p:cNvPr>
          <p:cNvSpPr>
            <a:spLocks noGrp="1"/>
          </p:cNvSpPr>
          <p:nvPr>
            <p:ph idx="1"/>
          </p:nvPr>
        </p:nvSpPr>
        <p:spPr>
          <a:xfrm>
            <a:off x="1028701" y="1200150"/>
            <a:ext cx="8932164" cy="5366906"/>
          </a:xfrm>
        </p:spPr>
        <p:txBody>
          <a:bodyPr>
            <a:noAutofit/>
          </a:bodyPr>
          <a:lstStyle/>
          <a:p>
            <a:pPr>
              <a:spcBef>
                <a:spcPts val="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To the extent that we do as we think God would have us, God enables us to match calamity with serenity.</a:t>
            </a:r>
          </a:p>
          <a:p>
            <a:pPr>
              <a:spcBef>
                <a:spcPts val="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 commence to outgrow fear.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Big Book, page 68</a:t>
            </a:r>
          </a:p>
          <a:p>
            <a:pPr>
              <a:spcBef>
                <a:spcPts val="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 begin to comprehend the futility and fatality of resentments.</a:t>
            </a:r>
          </a:p>
          <a:p>
            <a:pPr>
              <a:spcBef>
                <a:spcPts val="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If we’ve been thorough about our inventory, we begin to learn tolerance, patience, and good will towards all men, even our enemies. </a:t>
            </a:r>
            <a:r>
              <a:rPr lang="en-US" sz="1600" dirty="0">
                <a:latin typeface="Calibri" panose="020F0502020204030204" pitchFamily="34" charset="0"/>
                <a:cs typeface="Calibri" panose="020F0502020204030204" pitchFamily="34" charset="0"/>
              </a:rPr>
              <a:t>Big Book, page 70</a:t>
            </a:r>
          </a:p>
          <a:p>
            <a:pPr>
              <a:spcBef>
                <a:spcPts val="0"/>
              </a:spcBef>
            </a:pPr>
            <a:r>
              <a:rPr lang="en-US" sz="2400" dirty="0">
                <a:latin typeface="Calibri" panose="020F0502020204030204" pitchFamily="34" charset="0"/>
                <a:cs typeface="Calibri" panose="020F0502020204030204" pitchFamily="34" charset="0"/>
              </a:rPr>
              <a:t>As we face our problems...we no longer have the need to protect ourselves from uncomfortable feelings by eating compulsively or using other destructive food behaviors...</a:t>
            </a:r>
          </a:p>
          <a:p>
            <a:pPr marL="0" indent="0">
              <a:spcBef>
                <a:spcPts val="0"/>
              </a:spcBef>
              <a:buNone/>
            </a:pPr>
            <a:r>
              <a:rPr lang="en-US" sz="24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OA 12&amp;12 page 26</a:t>
            </a:r>
          </a:p>
          <a:p>
            <a:pPr>
              <a:spcBef>
                <a:spcPts val="0"/>
              </a:spcBef>
            </a:pPr>
            <a:r>
              <a:rPr lang="en-US" sz="2400" dirty="0">
                <a:latin typeface="Calibri" panose="020F0502020204030204" pitchFamily="34" charset="0"/>
                <a:cs typeface="Calibri" panose="020F0502020204030204" pitchFamily="34" charset="0"/>
              </a:rPr>
              <a:t>As we reach the end of Step Four, we discover that we are “moving beyond the food and the emotional havoc to a fuller living experience.” </a:t>
            </a:r>
            <a:r>
              <a:rPr lang="en-US" sz="1600" dirty="0">
                <a:latin typeface="Calibri" panose="020F0502020204030204" pitchFamily="34" charset="0"/>
                <a:cs typeface="Calibri" panose="020F0502020204030204" pitchFamily="34" charset="0"/>
              </a:rPr>
              <a:t>OA 12&amp;12 page 37</a:t>
            </a:r>
          </a:p>
        </p:txBody>
      </p:sp>
    </p:spTree>
    <p:extLst>
      <p:ext uri="{BB962C8B-B14F-4D97-AF65-F5344CB8AC3E}">
        <p14:creationId xmlns:p14="http://schemas.microsoft.com/office/powerpoint/2010/main" val="353460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C9D5-7D31-FD32-D2D8-21FBB37CC1A7}"/>
              </a:ext>
            </a:extLst>
          </p:cNvPr>
          <p:cNvSpPr>
            <a:spLocks noGrp="1"/>
          </p:cNvSpPr>
          <p:nvPr>
            <p:ph type="title"/>
          </p:nvPr>
        </p:nvSpPr>
        <p:spPr>
          <a:xfrm>
            <a:off x="657226" y="0"/>
            <a:ext cx="9915523" cy="1171575"/>
          </a:xfrm>
        </p:spPr>
        <p:txBody>
          <a:bodyPr>
            <a:normAutofit fontScale="90000"/>
          </a:bodyPr>
          <a:lstStyle/>
          <a:p>
            <a:pPr algn="ctr"/>
            <a:r>
              <a:rPr lang="en-US" sz="4900" b="1" dirty="0">
                <a:solidFill>
                  <a:schemeClr val="accent2"/>
                </a:solidFill>
                <a:latin typeface="Calibri" panose="020F0502020204030204" pitchFamily="34" charset="0"/>
                <a:cs typeface="Calibri" panose="020F0502020204030204" pitchFamily="34" charset="0"/>
              </a:rPr>
              <a:t>STEP FIVE</a:t>
            </a:r>
            <a:br>
              <a:rPr lang="en-US" sz="1800" b="1" dirty="0">
                <a:solidFill>
                  <a:schemeClr val="accent2"/>
                </a:solidFill>
                <a:latin typeface="Calibri" panose="020F0502020204030204" pitchFamily="34" charset="0"/>
                <a:cs typeface="Calibri" panose="020F0502020204030204" pitchFamily="34" charset="0"/>
              </a:rPr>
            </a:br>
            <a:r>
              <a:rPr lang="en-US" sz="1800" b="1" dirty="0">
                <a:solidFill>
                  <a:schemeClr val="accent2"/>
                </a:solidFill>
                <a:latin typeface="Calibri" panose="020F0502020204030204" pitchFamily="34" charset="0"/>
                <a:cs typeface="Calibri" panose="020F0502020204030204" pitchFamily="34" charset="0"/>
              </a:rPr>
              <a:t>Admitted to god, to ourselves, and to another human being the exact nature of our wrongs</a:t>
            </a:r>
            <a:endParaRPr lang="en-US" sz="4400" b="1" dirty="0">
              <a:solidFill>
                <a:schemeClr val="accent2"/>
              </a:solidFill>
              <a:latin typeface="+mn-lt"/>
            </a:endParaRPr>
          </a:p>
        </p:txBody>
      </p:sp>
      <p:sp>
        <p:nvSpPr>
          <p:cNvPr id="3" name="Content Placeholder 2">
            <a:extLst>
              <a:ext uri="{FF2B5EF4-FFF2-40B4-BE49-F238E27FC236}">
                <a16:creationId xmlns:a16="http://schemas.microsoft.com/office/drawing/2014/main" id="{4348AAD4-8495-3764-445A-D2B53576F27F}"/>
              </a:ext>
            </a:extLst>
          </p:cNvPr>
          <p:cNvSpPr>
            <a:spLocks noGrp="1"/>
          </p:cNvSpPr>
          <p:nvPr>
            <p:ph idx="1"/>
          </p:nvPr>
        </p:nvSpPr>
        <p:spPr>
          <a:xfrm>
            <a:off x="657226" y="1343025"/>
            <a:ext cx="10158412" cy="5514976"/>
          </a:xfrm>
        </p:spPr>
        <p:txBody>
          <a:bodyPr>
            <a:normAutofit lnSpcReduction="10000"/>
          </a:bodyPr>
          <a:lstStyle/>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can look the world in the eye.</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can be alone in perfect peace and ease.</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Our fears fall from us.</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begin to feel the nearness of our Creator.</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begin to have a spiritual experience.</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feeling that our alcohol [food] problem has disappeared will often come strongly.</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feel we are walking hand in hand with the Spirit of the Universe. </a:t>
            </a:r>
            <a:r>
              <a:rPr lang="en-US" sz="1600" kern="100" dirty="0">
                <a:latin typeface="Calibri" panose="020F0502020204030204" pitchFamily="34" charset="0"/>
                <a:ea typeface="Calibri" panose="020F0502020204030204" pitchFamily="34" charset="0"/>
                <a:cs typeface="Times New Roman" panose="02020603050405020304" pitchFamily="18" charset="0"/>
              </a:rPr>
              <a:t>Big Book, page 75</a:t>
            </a:r>
          </a:p>
          <a:p>
            <a:pPr>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We start to feel we can forgive ourselves, be forgiven, and move towards creating a new life, free from food obsession...</a:t>
            </a:r>
          </a:p>
          <a:p>
            <a:pPr>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We begin to see reality...[and]see ourselves as capable, strong, and honest. </a:t>
            </a:r>
          </a:p>
          <a:p>
            <a:pPr>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We begin to experience trust.  </a:t>
            </a:r>
            <a:r>
              <a:rPr lang="en-US" sz="1600" kern="100" dirty="0">
                <a:latin typeface="Calibri" panose="020F0502020204030204" pitchFamily="34" charset="0"/>
                <a:ea typeface="Calibri" panose="020F0502020204030204" pitchFamily="34" charset="0"/>
                <a:cs typeface="Times New Roman" panose="02020603050405020304" pitchFamily="18" charset="0"/>
              </a:rPr>
              <a:t>OA 12&amp;12, page 40,41</a:t>
            </a:r>
          </a:p>
          <a:p>
            <a:pPr>
              <a:spcBef>
                <a:spcPts val="0"/>
              </a:spcBef>
            </a:pP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4536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4975-DCE0-C8A4-92B6-2871068767A5}"/>
              </a:ext>
            </a:extLst>
          </p:cNvPr>
          <p:cNvSpPr>
            <a:spLocks noGrp="1"/>
          </p:cNvSpPr>
          <p:nvPr>
            <p:ph type="title"/>
          </p:nvPr>
        </p:nvSpPr>
        <p:spPr>
          <a:xfrm>
            <a:off x="1000125" y="114300"/>
            <a:ext cx="8501063" cy="1257301"/>
          </a:xfrm>
        </p:spPr>
        <p:txBody>
          <a:bodyPr>
            <a:normAutofit fontScale="90000"/>
          </a:bodyPr>
          <a:lstStyle/>
          <a:p>
            <a:r>
              <a:rPr lang="en-US" sz="4900" b="1" dirty="0">
                <a:solidFill>
                  <a:schemeClr val="accent2"/>
                </a:solidFill>
                <a:latin typeface="Calibri" panose="020F0502020204030204" pitchFamily="34" charset="0"/>
                <a:cs typeface="Calibri" panose="020F0502020204030204" pitchFamily="34" charset="0"/>
              </a:rPr>
              <a:t>Step six</a:t>
            </a:r>
            <a:br>
              <a:rPr lang="en-US" sz="4400" b="1" dirty="0">
                <a:solidFill>
                  <a:schemeClr val="accent2"/>
                </a:solidFill>
                <a:latin typeface="Calibri" panose="020F0502020204030204" pitchFamily="34" charset="0"/>
                <a:cs typeface="Calibri" panose="020F0502020204030204" pitchFamily="34" charset="0"/>
              </a:rPr>
            </a:br>
            <a:r>
              <a:rPr lang="en-US" sz="1800" b="1" dirty="0">
                <a:solidFill>
                  <a:schemeClr val="accent2"/>
                </a:solidFill>
                <a:latin typeface="Calibri" panose="020F0502020204030204" pitchFamily="34" charset="0"/>
                <a:cs typeface="Calibri" panose="020F0502020204030204" pitchFamily="34" charset="0"/>
              </a:rPr>
              <a:t>Were entirely ready to have god remove all these defects of character</a:t>
            </a:r>
            <a:endParaRPr lang="en-US" sz="4400" b="1"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6420DA6-484D-2A34-1707-A59890C5EC31}"/>
              </a:ext>
            </a:extLst>
          </p:cNvPr>
          <p:cNvSpPr>
            <a:spLocks noGrp="1"/>
          </p:cNvSpPr>
          <p:nvPr>
            <p:ph idx="1"/>
          </p:nvPr>
        </p:nvSpPr>
        <p:spPr>
          <a:xfrm>
            <a:off x="842963" y="2686049"/>
            <a:ext cx="9117900" cy="3053977"/>
          </a:xfrm>
        </p:spPr>
        <p:txBody>
          <a:bodyPr>
            <a:normAutofit/>
          </a:bodyPr>
          <a:lstStyle/>
          <a:p>
            <a:r>
              <a:rPr lang="en-US" sz="2800" dirty="0">
                <a:latin typeface="Calibri" panose="020F0502020204030204" pitchFamily="34" charset="0"/>
                <a:cs typeface="Calibri" panose="020F0502020204030204" pitchFamily="34" charset="0"/>
              </a:rPr>
              <a:t>We become wiser, saner, more effective people as we recover.</a:t>
            </a:r>
          </a:p>
          <a:p>
            <a:r>
              <a:rPr lang="en-US" sz="2800" dirty="0">
                <a:latin typeface="Calibri" panose="020F0502020204030204" pitchFamily="34" charset="0"/>
                <a:cs typeface="Calibri" panose="020F0502020204030204" pitchFamily="34" charset="0"/>
              </a:rPr>
              <a:t>...we can cope with both good times and bad, learning and growing spiritually from each experience. </a:t>
            </a:r>
            <a:r>
              <a:rPr lang="en-US" sz="1600" dirty="0">
                <a:latin typeface="Calibri" panose="020F0502020204030204" pitchFamily="34" charset="0"/>
                <a:cs typeface="Calibri" panose="020F0502020204030204" pitchFamily="34" charset="0"/>
              </a:rPr>
              <a:t>OA 12&amp;12, page 49</a:t>
            </a:r>
          </a:p>
        </p:txBody>
      </p:sp>
    </p:spTree>
    <p:extLst>
      <p:ext uri="{BB962C8B-B14F-4D97-AF65-F5344CB8AC3E}">
        <p14:creationId xmlns:p14="http://schemas.microsoft.com/office/powerpoint/2010/main" val="10389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7AD7-4A35-63F1-5764-051D0B3A30B5}"/>
              </a:ext>
            </a:extLst>
          </p:cNvPr>
          <p:cNvSpPr>
            <a:spLocks noGrp="1"/>
          </p:cNvSpPr>
          <p:nvPr>
            <p:ph type="title"/>
          </p:nvPr>
        </p:nvSpPr>
        <p:spPr>
          <a:xfrm>
            <a:off x="1000125" y="1"/>
            <a:ext cx="8315325" cy="1405054"/>
          </a:xfrm>
        </p:spPr>
        <p:txBody>
          <a:bodyPr>
            <a:normAutofit/>
          </a:bodyPr>
          <a:lstStyle/>
          <a:p>
            <a:r>
              <a:rPr lang="en-US" sz="4900" b="1" dirty="0">
                <a:solidFill>
                  <a:schemeClr val="accent2"/>
                </a:solidFill>
                <a:latin typeface="Calibri" panose="020F0502020204030204" pitchFamily="34" charset="0"/>
                <a:cs typeface="Calibri" panose="020F0502020204030204" pitchFamily="34" charset="0"/>
              </a:rPr>
              <a:t>STEP Seven</a:t>
            </a:r>
            <a:br>
              <a:rPr lang="en-US" sz="4400" b="1" dirty="0">
                <a:solidFill>
                  <a:schemeClr val="accent2"/>
                </a:solidFill>
                <a:latin typeface="Calibri" panose="020F0502020204030204" pitchFamily="34" charset="0"/>
                <a:cs typeface="Calibri" panose="020F0502020204030204" pitchFamily="34" charset="0"/>
              </a:rPr>
            </a:br>
            <a:r>
              <a:rPr lang="en-US" sz="1800" b="1" dirty="0">
                <a:solidFill>
                  <a:schemeClr val="accent2"/>
                </a:solidFill>
                <a:latin typeface="Calibri" panose="020F0502020204030204" pitchFamily="34" charset="0"/>
                <a:cs typeface="Calibri" panose="020F0502020204030204" pitchFamily="34" charset="0"/>
              </a:rPr>
              <a:t>Humbly asked Him to remove our shortcomings</a:t>
            </a:r>
            <a:endParaRPr lang="en-US" sz="4400" b="1"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756C7BC-9F2F-DEBA-FB44-EFCD72A066AE}"/>
              </a:ext>
            </a:extLst>
          </p:cNvPr>
          <p:cNvSpPr>
            <a:spLocks noGrp="1"/>
          </p:cNvSpPr>
          <p:nvPr>
            <p:ph idx="1"/>
          </p:nvPr>
        </p:nvSpPr>
        <p:spPr>
          <a:xfrm>
            <a:off x="903249" y="2007220"/>
            <a:ext cx="9057615" cy="4565030"/>
          </a:xfrm>
        </p:spPr>
        <p:txBody>
          <a:bodyPr>
            <a:normAutofit lnSpcReduction="10000"/>
          </a:bodyPr>
          <a:lstStyle/>
          <a:p>
            <a:r>
              <a:rPr lang="en-US" sz="2800" dirty="0">
                <a:latin typeface="Calibri" panose="020F0502020204030204" pitchFamily="34" charset="0"/>
                <a:cs typeface="Calibri" panose="020F0502020204030204" pitchFamily="34" charset="0"/>
              </a:rPr>
              <a:t>Repeated practice of Step Seven enable us to form a working partnership with our HP...relieved of...defects that have blocked our effectiveness in the world. </a:t>
            </a:r>
          </a:p>
          <a:p>
            <a:r>
              <a:rPr lang="en-US" sz="2800" dirty="0">
                <a:latin typeface="Calibri" panose="020F0502020204030204" pitchFamily="34" charset="0"/>
                <a:cs typeface="Calibri" panose="020F0502020204030204" pitchFamily="34" charset="0"/>
              </a:rPr>
              <a:t>God’s power flows surely and freely through us...drawing to us...self-esteem, a feeling of usefulness, strength to surmount difficulties, fellowship, and love. </a:t>
            </a:r>
            <a:r>
              <a:rPr lang="en-US" sz="1700" dirty="0">
                <a:latin typeface="Calibri" panose="020F0502020204030204" pitchFamily="34" charset="0"/>
                <a:cs typeface="Calibri" panose="020F0502020204030204" pitchFamily="34" charset="0"/>
              </a:rPr>
              <a:t>OA 12&amp;12, page 56</a:t>
            </a:r>
          </a:p>
          <a:p>
            <a:pPr marL="0" indent="0">
              <a:buNone/>
            </a:pPr>
            <a:r>
              <a:rPr lang="en-US" sz="2800" dirty="0">
                <a:latin typeface="Calibri" panose="020F0502020204030204" pitchFamily="34" charset="0"/>
                <a:cs typeface="Calibri" panose="020F0502020204030204" pitchFamily="34" charset="0"/>
              </a:rPr>
              <a:t>If we ask, God...will remove our derelictions, but God won’t render us white as snow without our cooperation. God only asks that we try as best we know how to make progress in the building of character. </a:t>
            </a:r>
            <a:r>
              <a:rPr lang="en-US" sz="1600" dirty="0">
                <a:latin typeface="Calibri" panose="020F0502020204030204" pitchFamily="34" charset="0"/>
                <a:cs typeface="Calibri" panose="020F0502020204030204" pitchFamily="34" charset="0"/>
              </a:rPr>
              <a:t>Big Book, page 65</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39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9CE5-A7EB-249E-6696-A47EFC3EF037}"/>
              </a:ext>
            </a:extLst>
          </p:cNvPr>
          <p:cNvSpPr>
            <a:spLocks noGrp="1"/>
          </p:cNvSpPr>
          <p:nvPr>
            <p:ph type="title"/>
          </p:nvPr>
        </p:nvSpPr>
        <p:spPr>
          <a:xfrm>
            <a:off x="1776412" y="328613"/>
            <a:ext cx="8184452" cy="1400175"/>
          </a:xfrm>
        </p:spPr>
        <p:txBody>
          <a:bodyPr>
            <a:normAutofit fontScale="90000"/>
          </a:bodyPr>
          <a:lstStyle/>
          <a:p>
            <a:r>
              <a:rPr lang="en-US" sz="4900" b="1" dirty="0">
                <a:solidFill>
                  <a:schemeClr val="accent2"/>
                </a:solidFill>
                <a:latin typeface="Calibri" panose="020F0502020204030204" pitchFamily="34" charset="0"/>
                <a:cs typeface="Calibri" panose="020F0502020204030204" pitchFamily="34" charset="0"/>
              </a:rPr>
              <a:t>Step eight</a:t>
            </a:r>
            <a:br>
              <a:rPr lang="en-US" sz="4400" dirty="0">
                <a:solidFill>
                  <a:schemeClr val="accent2"/>
                </a:solidFill>
                <a:latin typeface="Calibri" panose="020F0502020204030204" pitchFamily="34" charset="0"/>
                <a:cs typeface="Calibri" panose="020F0502020204030204" pitchFamily="34" charset="0"/>
              </a:rPr>
            </a:br>
            <a:r>
              <a:rPr lang="en-US" sz="1800" dirty="0">
                <a:solidFill>
                  <a:schemeClr val="accent2"/>
                </a:solidFill>
                <a:latin typeface="Calibri" panose="020F0502020204030204" pitchFamily="34" charset="0"/>
                <a:cs typeface="Calibri" panose="020F0502020204030204" pitchFamily="34" charset="0"/>
              </a:rPr>
              <a:t>made a list of all persons we had harmed and became willing to make amends to them all</a:t>
            </a:r>
            <a:endParaRPr lang="en-US" sz="4400"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2CC852C-CCF5-21F9-4252-E4A6FC4B4FDC}"/>
              </a:ext>
            </a:extLst>
          </p:cNvPr>
          <p:cNvSpPr>
            <a:spLocks noGrp="1"/>
          </p:cNvSpPr>
          <p:nvPr>
            <p:ph idx="1"/>
          </p:nvPr>
        </p:nvSpPr>
        <p:spPr>
          <a:xfrm>
            <a:off x="1588198" y="2428875"/>
            <a:ext cx="8184452" cy="3096840"/>
          </a:xfrm>
        </p:spPr>
        <p:txBody>
          <a:bodyPr>
            <a:normAutofit/>
          </a:bodyPr>
          <a:lstStyle/>
          <a:p>
            <a:r>
              <a:rPr lang="en-US" sz="2800" dirty="0">
                <a:latin typeface="Calibri" panose="020F0502020204030204" pitchFamily="34" charset="0"/>
                <a:cs typeface="Calibri" panose="020F0502020204030204" pitchFamily="34" charset="0"/>
              </a:rPr>
              <a:t>We can be freed of our resentments and forgive them [people who have hurt us] for the harm they have done to us...</a:t>
            </a:r>
          </a:p>
          <a:p>
            <a:r>
              <a:rPr lang="en-US" sz="2800" dirty="0">
                <a:latin typeface="Calibri" panose="020F0502020204030204" pitchFamily="34" charset="0"/>
                <a:cs typeface="Calibri" panose="020F0502020204030204" pitchFamily="34" charset="0"/>
              </a:rPr>
              <a:t>If we keep praying for them faithfully, regardless of whether we believe a word we say, sooner or later our feelings will change. </a:t>
            </a:r>
            <a:r>
              <a:rPr lang="en-US" sz="1600" dirty="0">
                <a:latin typeface="Calibri" panose="020F0502020204030204" pitchFamily="34" charset="0"/>
                <a:cs typeface="Calibri" panose="020F0502020204030204" pitchFamily="34" charset="0"/>
              </a:rPr>
              <a:t>OA 12&amp;12, page 61</a:t>
            </a:r>
          </a:p>
        </p:txBody>
      </p:sp>
    </p:spTree>
    <p:extLst>
      <p:ext uri="{BB962C8B-B14F-4D97-AF65-F5344CB8AC3E}">
        <p14:creationId xmlns:p14="http://schemas.microsoft.com/office/powerpoint/2010/main" val="350096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340C-A37C-DC7C-F62B-9B43785B8AE3}"/>
              </a:ext>
            </a:extLst>
          </p:cNvPr>
          <p:cNvSpPr>
            <a:spLocks noGrp="1"/>
          </p:cNvSpPr>
          <p:nvPr>
            <p:ph type="title"/>
          </p:nvPr>
        </p:nvSpPr>
        <p:spPr>
          <a:xfrm>
            <a:off x="657225" y="0"/>
            <a:ext cx="9572625" cy="1085850"/>
          </a:xfrm>
        </p:spPr>
        <p:txBody>
          <a:bodyPr>
            <a:normAutofit fontScale="90000"/>
          </a:bodyPr>
          <a:lstStyle/>
          <a:p>
            <a:br>
              <a:rPr lang="en-US" sz="4400" dirty="0">
                <a:solidFill>
                  <a:schemeClr val="accent2"/>
                </a:solidFill>
                <a:latin typeface="Calibri" panose="020F0502020204030204" pitchFamily="34" charset="0"/>
                <a:cs typeface="Calibri" panose="020F0502020204030204" pitchFamily="34" charset="0"/>
              </a:rPr>
            </a:br>
            <a:r>
              <a:rPr lang="en-US" sz="4400" b="1" dirty="0">
                <a:solidFill>
                  <a:schemeClr val="accent2"/>
                </a:solidFill>
                <a:latin typeface="Calibri" panose="020F0502020204030204" pitchFamily="34" charset="0"/>
                <a:cs typeface="Calibri" panose="020F0502020204030204" pitchFamily="34" charset="0"/>
              </a:rPr>
              <a:t>STEP NINE</a:t>
            </a:r>
            <a:br>
              <a:rPr lang="en-US" sz="4400" dirty="0">
                <a:solidFill>
                  <a:schemeClr val="accent2"/>
                </a:solidFill>
                <a:latin typeface="Calibri" panose="020F0502020204030204" pitchFamily="34" charset="0"/>
                <a:cs typeface="Calibri" panose="020F0502020204030204" pitchFamily="34" charset="0"/>
              </a:rPr>
            </a:br>
            <a:r>
              <a:rPr lang="en-US" sz="1800" dirty="0">
                <a:solidFill>
                  <a:schemeClr val="accent2"/>
                </a:solidFill>
                <a:latin typeface="Calibri" panose="020F0502020204030204" pitchFamily="34" charset="0"/>
                <a:cs typeface="Calibri" panose="020F0502020204030204" pitchFamily="34" charset="0"/>
              </a:rPr>
              <a:t>Made direct amends to such people wherever possible unless to do so would injure them or others</a:t>
            </a:r>
            <a:br>
              <a:rPr lang="en-US" sz="4400" dirty="0">
                <a:solidFill>
                  <a:schemeClr val="accent2"/>
                </a:solidFill>
                <a:latin typeface="Calibri" panose="020F0502020204030204" pitchFamily="34" charset="0"/>
                <a:cs typeface="Calibri" panose="020F0502020204030204" pitchFamily="34" charset="0"/>
              </a:rPr>
            </a:br>
            <a:endParaRPr lang="en-US" sz="4400"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D6C5158-AD52-B184-F902-BC346CA5FCA7}"/>
              </a:ext>
            </a:extLst>
          </p:cNvPr>
          <p:cNvSpPr>
            <a:spLocks noGrp="1"/>
          </p:cNvSpPr>
          <p:nvPr>
            <p:ph idx="1"/>
          </p:nvPr>
        </p:nvSpPr>
        <p:spPr>
          <a:xfrm>
            <a:off x="542925" y="1371600"/>
            <a:ext cx="10615613" cy="5629276"/>
          </a:xfrm>
        </p:spPr>
        <p:txBody>
          <a:bodyPr>
            <a:normAutofit fontScale="77500" lnSpcReduction="20000"/>
          </a:bodyPr>
          <a:lstStyle/>
          <a:p>
            <a:r>
              <a:rPr lang="en-US" sz="3400" dirty="0">
                <a:effectLst/>
                <a:latin typeface="Calibri" panose="020F0502020204030204" pitchFamily="34" charset="0"/>
                <a:cs typeface="Calibri" panose="020F0502020204030204" pitchFamily="34" charset="0"/>
              </a:rPr>
              <a:t>We are going to know a new freedom and a new happiness. </a:t>
            </a:r>
          </a:p>
          <a:p>
            <a:r>
              <a:rPr lang="en-US" sz="3400" dirty="0">
                <a:effectLst/>
                <a:latin typeface="Calibri" panose="020F0502020204030204" pitchFamily="34" charset="0"/>
                <a:cs typeface="Calibri" panose="020F0502020204030204" pitchFamily="34" charset="0"/>
              </a:rPr>
              <a:t>We will not regret the past nor wish to shut the door on it. </a:t>
            </a:r>
          </a:p>
          <a:p>
            <a:r>
              <a:rPr lang="en-US" sz="3400" dirty="0">
                <a:effectLst/>
                <a:latin typeface="Calibri" panose="020F0502020204030204" pitchFamily="34" charset="0"/>
                <a:cs typeface="Calibri" panose="020F0502020204030204" pitchFamily="34" charset="0"/>
              </a:rPr>
              <a:t>We will comprehend the word serenity and we will know peace. </a:t>
            </a:r>
          </a:p>
          <a:p>
            <a:r>
              <a:rPr lang="en-US" sz="3400" dirty="0">
                <a:effectLst/>
                <a:latin typeface="Calibri" panose="020F0502020204030204" pitchFamily="34" charset="0"/>
                <a:cs typeface="Calibri" panose="020F0502020204030204" pitchFamily="34" charset="0"/>
              </a:rPr>
              <a:t>No matter how far down the scale we have gone, we will see how our experience can benefit others. </a:t>
            </a:r>
          </a:p>
          <a:p>
            <a:r>
              <a:rPr lang="en-US" sz="3400" dirty="0">
                <a:effectLst/>
                <a:latin typeface="Calibri" panose="020F0502020204030204" pitchFamily="34" charset="0"/>
                <a:cs typeface="Calibri" panose="020F0502020204030204" pitchFamily="34" charset="0"/>
              </a:rPr>
              <a:t>That feeling of uselessness and self-pity will disappear. </a:t>
            </a:r>
          </a:p>
          <a:p>
            <a:r>
              <a:rPr lang="en-US" sz="3400" dirty="0">
                <a:effectLst/>
                <a:latin typeface="Calibri" panose="020F0502020204030204" pitchFamily="34" charset="0"/>
                <a:cs typeface="Calibri" panose="020F0502020204030204" pitchFamily="34" charset="0"/>
              </a:rPr>
              <a:t>We will lose interest in selfish things and gain interest in our fellows. </a:t>
            </a:r>
          </a:p>
          <a:p>
            <a:r>
              <a:rPr lang="en-US" sz="3400" dirty="0">
                <a:effectLst/>
                <a:latin typeface="Calibri" panose="020F0502020204030204" pitchFamily="34" charset="0"/>
                <a:cs typeface="Calibri" panose="020F0502020204030204" pitchFamily="34" charset="0"/>
              </a:rPr>
              <a:t>Self-seeking will slip away. </a:t>
            </a:r>
          </a:p>
          <a:p>
            <a:r>
              <a:rPr lang="en-US" sz="3400" dirty="0">
                <a:effectLst/>
                <a:latin typeface="Calibri" panose="020F0502020204030204" pitchFamily="34" charset="0"/>
                <a:cs typeface="Calibri" panose="020F0502020204030204" pitchFamily="34" charset="0"/>
              </a:rPr>
              <a:t>Our whole attitude and outlook upon life will change. </a:t>
            </a:r>
          </a:p>
          <a:p>
            <a:r>
              <a:rPr lang="en-US" sz="3400" dirty="0">
                <a:effectLst/>
                <a:latin typeface="Calibri" panose="020F0502020204030204" pitchFamily="34" charset="0"/>
                <a:cs typeface="Calibri" panose="020F0502020204030204" pitchFamily="34" charset="0"/>
              </a:rPr>
              <a:t>Fear of people and of economic insecurity will leave us. </a:t>
            </a:r>
          </a:p>
          <a:p>
            <a:r>
              <a:rPr lang="en-US" sz="3400" dirty="0">
                <a:effectLst/>
                <a:latin typeface="Calibri" panose="020F0502020204030204" pitchFamily="34" charset="0"/>
                <a:cs typeface="Calibri" panose="020F0502020204030204" pitchFamily="34" charset="0"/>
              </a:rPr>
              <a:t>We will intuitively know how to handle situations which used to baffle us. </a:t>
            </a:r>
          </a:p>
          <a:p>
            <a:r>
              <a:rPr lang="en-US" sz="3400" dirty="0">
                <a:effectLst/>
                <a:latin typeface="Calibri" panose="020F0502020204030204" pitchFamily="34" charset="0"/>
                <a:cs typeface="Calibri" panose="020F0502020204030204" pitchFamily="34" charset="0"/>
              </a:rPr>
              <a:t>We will suddenly realize that God is doing for us what we could not do for ourselves </a:t>
            </a:r>
            <a:r>
              <a:rPr lang="en-US" sz="2100" dirty="0">
                <a:latin typeface="Calibri" panose="020F0502020204030204" pitchFamily="34" charset="0"/>
                <a:cs typeface="Calibri" panose="020F0502020204030204" pitchFamily="34" charset="0"/>
              </a:rPr>
              <a:t>Big Book, page 83, 84</a:t>
            </a:r>
            <a:endParaRPr lang="en-US" sz="2100" dirty="0">
              <a:effectLst/>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7752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5038-DA53-F2F4-7B29-4FAE6556E4AC}"/>
              </a:ext>
            </a:extLst>
          </p:cNvPr>
          <p:cNvSpPr>
            <a:spLocks noGrp="1"/>
          </p:cNvSpPr>
          <p:nvPr>
            <p:ph type="title"/>
          </p:nvPr>
        </p:nvSpPr>
        <p:spPr>
          <a:xfrm>
            <a:off x="1271588" y="271462"/>
            <a:ext cx="8689276" cy="1100137"/>
          </a:xfrm>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More step nine</a:t>
            </a:r>
          </a:p>
        </p:txBody>
      </p:sp>
      <p:sp>
        <p:nvSpPr>
          <p:cNvPr id="3" name="Content Placeholder 2">
            <a:extLst>
              <a:ext uri="{FF2B5EF4-FFF2-40B4-BE49-F238E27FC236}">
                <a16:creationId xmlns:a16="http://schemas.microsoft.com/office/drawing/2014/main" id="{29F62529-198E-D118-3302-3485C927EDB6}"/>
              </a:ext>
            </a:extLst>
          </p:cNvPr>
          <p:cNvSpPr>
            <a:spLocks noGrp="1"/>
          </p:cNvSpPr>
          <p:nvPr>
            <p:ph idx="1"/>
          </p:nvPr>
        </p:nvSpPr>
        <p:spPr>
          <a:xfrm>
            <a:off x="1271588" y="1957388"/>
            <a:ext cx="8689276" cy="4471987"/>
          </a:xfrm>
        </p:spPr>
        <p:txBody>
          <a:bodyPr>
            <a:normAutofit/>
          </a:bodyPr>
          <a:lstStyle/>
          <a:p>
            <a:pPr marL="0" indent="0">
              <a:buNone/>
            </a:pPr>
            <a:r>
              <a:rPr lang="en-US" sz="2800" dirty="0">
                <a:latin typeface="Calibri" panose="020F0502020204030204" pitchFamily="34" charset="0"/>
                <a:cs typeface="Calibri" panose="020F0502020204030204" pitchFamily="34" charset="0"/>
              </a:rPr>
              <a:t>When we finish our amends:</a:t>
            </a:r>
          </a:p>
          <a:p>
            <a:r>
              <a:rPr lang="en-US" sz="2800" dirty="0">
                <a:latin typeface="Calibri" panose="020F0502020204030204" pitchFamily="34" charset="0"/>
                <a:cs typeface="Calibri" panose="020F0502020204030204" pitchFamily="34" charset="0"/>
              </a:rPr>
              <a:t>Most of us feel closer to our Higher Power.</a:t>
            </a:r>
          </a:p>
          <a:p>
            <a:r>
              <a:rPr lang="en-US" sz="2800" dirty="0">
                <a:latin typeface="Calibri" panose="020F0502020204030204" pitchFamily="34" charset="0"/>
                <a:cs typeface="Calibri" panose="020F0502020204030204" pitchFamily="34" charset="0"/>
              </a:rPr>
              <a:t>Our spiritual awakening has become a reality.</a:t>
            </a:r>
          </a:p>
          <a:p>
            <a:r>
              <a:rPr lang="en-US" sz="2800" dirty="0">
                <a:latin typeface="Calibri" panose="020F0502020204030204" pitchFamily="34" charset="0"/>
                <a:cs typeface="Calibri" panose="020F0502020204030204" pitchFamily="34" charset="0"/>
              </a:rPr>
              <a:t>We are more at peace in the world.</a:t>
            </a:r>
          </a:p>
          <a:p>
            <a:r>
              <a:rPr lang="en-US" sz="2800" dirty="0">
                <a:latin typeface="Calibri" panose="020F0502020204030204" pitchFamily="34" charset="0"/>
                <a:cs typeface="Calibri" panose="020F0502020204030204" pitchFamily="34" charset="0"/>
              </a:rPr>
              <a:t>We can face the future with a new confidence.</a:t>
            </a:r>
          </a:p>
          <a:p>
            <a:r>
              <a:rPr lang="en-US" sz="2800" dirty="0">
                <a:latin typeface="Calibri" panose="020F0502020204030204" pitchFamily="34" charset="0"/>
                <a:cs typeface="Calibri" panose="020F0502020204030204" pitchFamily="34" charset="0"/>
              </a:rPr>
              <a:t>We no longer need the crutch of excess food because we have discovered a way of life that nourishes us physically, emotionally, and spiritually.  </a:t>
            </a:r>
            <a:r>
              <a:rPr lang="en-US" dirty="0">
                <a:latin typeface="Calibri" panose="020F0502020204030204" pitchFamily="34" charset="0"/>
                <a:cs typeface="Calibri" panose="020F0502020204030204" pitchFamily="34" charset="0"/>
              </a:rPr>
              <a:t>OA 12&amp;12, page 67</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206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5242-891C-F30B-9D1D-0C87480B5E42}"/>
              </a:ext>
            </a:extLst>
          </p:cNvPr>
          <p:cNvSpPr>
            <a:spLocks noGrp="1"/>
          </p:cNvSpPr>
          <p:nvPr>
            <p:ph type="title"/>
          </p:nvPr>
        </p:nvSpPr>
        <p:spPr>
          <a:xfrm>
            <a:off x="557213" y="242888"/>
            <a:ext cx="9972675" cy="1071561"/>
          </a:xfrm>
        </p:spPr>
        <p:txBody>
          <a:bodyPr>
            <a:noAutofit/>
          </a:bodyPr>
          <a:lstStyle/>
          <a:p>
            <a:br>
              <a:rPr lang="en-US" sz="4400" b="1" dirty="0">
                <a:solidFill>
                  <a:schemeClr val="accent2"/>
                </a:solidFill>
                <a:latin typeface="Calibri" panose="020F0502020204030204" pitchFamily="34" charset="0"/>
                <a:cs typeface="Calibri" panose="020F0502020204030204" pitchFamily="34" charset="0"/>
              </a:rPr>
            </a:br>
            <a:r>
              <a:rPr lang="en-US" sz="4400" b="1" dirty="0">
                <a:solidFill>
                  <a:schemeClr val="accent2"/>
                </a:solidFill>
                <a:latin typeface="Calibri" panose="020F0502020204030204" pitchFamily="34" charset="0"/>
                <a:cs typeface="Calibri" panose="020F0502020204030204" pitchFamily="34" charset="0"/>
              </a:rPr>
              <a:t>STEP TEN</a:t>
            </a:r>
            <a:br>
              <a:rPr lang="en-US" sz="4400" dirty="0">
                <a:solidFill>
                  <a:schemeClr val="accent2"/>
                </a:solidFill>
              </a:rPr>
            </a:br>
            <a:r>
              <a:rPr lang="en-US" sz="1800" dirty="0">
                <a:solidFill>
                  <a:schemeClr val="accent2"/>
                </a:solidFill>
                <a:latin typeface="Calibri" panose="020F0502020204030204" pitchFamily="34" charset="0"/>
                <a:cs typeface="Calibri" panose="020F0502020204030204" pitchFamily="34" charset="0"/>
              </a:rPr>
              <a:t>Continued to take personal inventory and when we were wrong, promptly admitted it</a:t>
            </a:r>
            <a:br>
              <a:rPr lang="en-US" sz="4400" dirty="0">
                <a:solidFill>
                  <a:schemeClr val="accent2"/>
                </a:solidFill>
              </a:rPr>
            </a:br>
            <a:endParaRPr lang="en-US" sz="4400" dirty="0">
              <a:solidFill>
                <a:schemeClr val="accent2"/>
              </a:solidFill>
            </a:endParaRPr>
          </a:p>
        </p:txBody>
      </p:sp>
      <p:sp>
        <p:nvSpPr>
          <p:cNvPr id="3" name="Content Placeholder 2">
            <a:extLst>
              <a:ext uri="{FF2B5EF4-FFF2-40B4-BE49-F238E27FC236}">
                <a16:creationId xmlns:a16="http://schemas.microsoft.com/office/drawing/2014/main" id="{FE462C0E-0122-5DCB-390E-515E45D0843F}"/>
              </a:ext>
            </a:extLst>
          </p:cNvPr>
          <p:cNvSpPr>
            <a:spLocks noGrp="1"/>
          </p:cNvSpPr>
          <p:nvPr>
            <p:ph idx="1"/>
          </p:nvPr>
        </p:nvSpPr>
        <p:spPr>
          <a:xfrm>
            <a:off x="700088" y="1871663"/>
            <a:ext cx="9260776" cy="4743449"/>
          </a:xfrm>
        </p:spPr>
        <p:txBody>
          <a:bodyPr>
            <a:normAutofit lnSpcReduction="10000"/>
          </a:bodyPr>
          <a:lstStyle/>
          <a:p>
            <a:pPr marL="0" marR="0" indent="0">
              <a:spcBef>
                <a:spcPts val="0"/>
              </a:spcBef>
              <a:spcAft>
                <a:spcPts val="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If we keep in fit spiritual condition:</a:t>
            </a:r>
          </a:p>
          <a:p>
            <a:pPr marL="0" marR="0" indent="0">
              <a:spcBef>
                <a:spcPts val="0"/>
              </a:spcBef>
              <a:spcAft>
                <a:spcPts val="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find we have ceased fighting anything or anyone, even </a:t>
            </a:r>
            <a:r>
              <a:rPr lang="en-US" sz="2800" kern="100" dirty="0">
                <a:latin typeface="Calibri" panose="020F0502020204030204" pitchFamily="34" charset="0"/>
                <a:ea typeface="Calibri" panose="020F0502020204030204" pitchFamily="34" charset="0"/>
                <a:cs typeface="Times New Roman" panose="02020603050405020304" pitchFamily="18" charset="0"/>
              </a:rPr>
              <a:t>alcohol [food]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Sanity will have returned</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are seldom interested in </a:t>
            </a:r>
            <a:r>
              <a:rPr lang="en-US" sz="2800" kern="100" dirty="0">
                <a:latin typeface="Calibri" panose="020F0502020204030204" pitchFamily="34" charset="0"/>
                <a:ea typeface="Calibri" panose="020F0502020204030204" pitchFamily="34" charset="0"/>
                <a:cs typeface="Times New Roman" panose="02020603050405020304" pitchFamily="18" charset="0"/>
              </a:rPr>
              <a:t>liquor [food]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If tempted, we recoil from it as from a hot flame.</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react sanely and normally, and we find this has happened automatically. Our new attitude towards liquor [food and eating] has been given to us. We are not fighting food nor avoiding temptation</a:t>
            </a:r>
          </a:p>
          <a:p>
            <a:endParaRPr lang="en-US" dirty="0"/>
          </a:p>
        </p:txBody>
      </p:sp>
    </p:spTree>
    <p:extLst>
      <p:ext uri="{BB962C8B-B14F-4D97-AF65-F5344CB8AC3E}">
        <p14:creationId xmlns:p14="http://schemas.microsoft.com/office/powerpoint/2010/main" val="180834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CC26-CEB2-AF33-5A99-ED4E9C3C6215}"/>
              </a:ext>
            </a:extLst>
          </p:cNvPr>
          <p:cNvSpPr>
            <a:spLocks noGrp="1"/>
          </p:cNvSpPr>
          <p:nvPr>
            <p:ph type="title"/>
          </p:nvPr>
        </p:nvSpPr>
        <p:spPr>
          <a:xfrm>
            <a:off x="1557338" y="357188"/>
            <a:ext cx="8403526" cy="1171575"/>
          </a:xfrm>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More step ten</a:t>
            </a:r>
          </a:p>
        </p:txBody>
      </p:sp>
      <p:sp>
        <p:nvSpPr>
          <p:cNvPr id="3" name="Content Placeholder 2">
            <a:extLst>
              <a:ext uri="{FF2B5EF4-FFF2-40B4-BE49-F238E27FC236}">
                <a16:creationId xmlns:a16="http://schemas.microsoft.com/office/drawing/2014/main" id="{2AF4F17A-FD3E-F020-CC85-60BEE684494C}"/>
              </a:ext>
            </a:extLst>
          </p:cNvPr>
          <p:cNvSpPr>
            <a:spLocks noGrp="1"/>
          </p:cNvSpPr>
          <p:nvPr>
            <p:ph idx="1"/>
          </p:nvPr>
        </p:nvSpPr>
        <p:spPr>
          <a:xfrm>
            <a:off x="1143000" y="1985964"/>
            <a:ext cx="10134599" cy="8986836"/>
          </a:xfrm>
        </p:spPr>
        <p:txBody>
          <a:bodyPr>
            <a:normAutofit/>
          </a:bodyPr>
          <a:lstStyle/>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feel as though we have been placed in a position of neutrality – safe and protected. The problem has been removed.</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are neither cocky or afraid.</a:t>
            </a:r>
          </a:p>
          <a:p>
            <a:pPr>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If we have carefully followed directions, we have begun to sense the flow of...spirit into us...to some extent we have become God-conscious. We have begun to develop this vital sixth sense. </a:t>
            </a:r>
            <a:br>
              <a:rPr lang="en-US" sz="2800" kern="100" dirty="0">
                <a:latin typeface="Calibri" panose="020F0502020204030204" pitchFamily="34" charset="0"/>
                <a:ea typeface="Calibri" panose="020F0502020204030204" pitchFamily="34" charset="0"/>
                <a:cs typeface="Times New Roman" panose="02020603050405020304" pitchFamily="18" charset="0"/>
              </a:rPr>
            </a:b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Big Book, page 84, 85</a:t>
            </a:r>
          </a:p>
          <a:p>
            <a:pPr>
              <a:spcBef>
                <a:spcPts val="0"/>
              </a:spcBef>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kern="100" dirty="0">
                <a:latin typeface="Calibri" panose="020F0502020204030204" pitchFamily="34" charset="0"/>
                <a:ea typeface="Calibri" panose="020F0502020204030204" pitchFamily="34" charset="0"/>
                <a:cs typeface="Times New Roman" panose="02020603050405020304" pitchFamily="18" charset="0"/>
              </a:rPr>
              <a:t>God helps us to let go of our defects and replace them with positive thoughts and actions...if we persist in doing whatever we can to change. </a:t>
            </a:r>
            <a:r>
              <a:rPr lang="en-US" sz="1600" kern="100" dirty="0">
                <a:latin typeface="Calibri" panose="020F0502020204030204" pitchFamily="34" charset="0"/>
                <a:ea typeface="Calibri" panose="020F0502020204030204" pitchFamily="34" charset="0"/>
                <a:cs typeface="Times New Roman" panose="02020603050405020304" pitchFamily="18" charset="0"/>
              </a:rPr>
              <a:t>OA 12&amp;12, page 74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548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099F-6972-25E4-4C08-C748B468FDE7}"/>
              </a:ext>
            </a:extLst>
          </p:cNvPr>
          <p:cNvSpPr>
            <a:spLocks noGrp="1"/>
          </p:cNvSpPr>
          <p:nvPr>
            <p:ph type="title"/>
          </p:nvPr>
        </p:nvSpPr>
        <p:spPr>
          <a:xfrm>
            <a:off x="425669" y="110359"/>
            <a:ext cx="10421007" cy="1355833"/>
          </a:xfrm>
        </p:spPr>
        <p:txBody>
          <a:bodyPr>
            <a:normAutofit fontScale="90000"/>
          </a:bodyPr>
          <a:lstStyle/>
          <a:p>
            <a:br>
              <a:rPr lang="en-US" sz="4900" b="1" dirty="0">
                <a:solidFill>
                  <a:schemeClr val="accent2"/>
                </a:solidFill>
                <a:latin typeface="Calibri" panose="020F0502020204030204" pitchFamily="34" charset="0"/>
                <a:cs typeface="Calibri" panose="020F0502020204030204" pitchFamily="34" charset="0"/>
              </a:rPr>
            </a:br>
            <a:r>
              <a:rPr lang="en-US" sz="4900" b="1" dirty="0">
                <a:solidFill>
                  <a:schemeClr val="accent2"/>
                </a:solidFill>
                <a:latin typeface="Calibri" panose="020F0502020204030204" pitchFamily="34" charset="0"/>
                <a:cs typeface="Calibri" panose="020F0502020204030204" pitchFamily="34" charset="0"/>
              </a:rPr>
              <a:t>STEP ELEVEN</a:t>
            </a:r>
            <a:br>
              <a:rPr lang="en-US" sz="4400" dirty="0">
                <a:solidFill>
                  <a:schemeClr val="accent2"/>
                </a:solidFill>
              </a:rPr>
            </a:br>
            <a:r>
              <a:rPr lang="en-US" sz="1800" dirty="0">
                <a:solidFill>
                  <a:schemeClr val="accent2"/>
                </a:solidFill>
                <a:latin typeface="Calibri" panose="020F0502020204030204" pitchFamily="34" charset="0"/>
                <a:cs typeface="Calibri" panose="020F0502020204030204" pitchFamily="34" charset="0"/>
              </a:rPr>
              <a:t>Sought through prayer and meditation to improve our conscious contact with God, praying only for knowledge of his will and the power to carry that out</a:t>
            </a:r>
            <a:br>
              <a:rPr lang="en-US" sz="4400" dirty="0">
                <a:solidFill>
                  <a:schemeClr val="accent2"/>
                </a:solidFill>
              </a:rPr>
            </a:br>
            <a:endParaRPr lang="en-US" sz="4400" dirty="0">
              <a:solidFill>
                <a:schemeClr val="accent2"/>
              </a:solidFill>
            </a:endParaRPr>
          </a:p>
        </p:txBody>
      </p:sp>
      <p:sp>
        <p:nvSpPr>
          <p:cNvPr id="3" name="Content Placeholder 2">
            <a:extLst>
              <a:ext uri="{FF2B5EF4-FFF2-40B4-BE49-F238E27FC236}">
                <a16:creationId xmlns:a16="http://schemas.microsoft.com/office/drawing/2014/main" id="{C70A6A57-90F7-FA62-81D5-A6402095C8D9}"/>
              </a:ext>
            </a:extLst>
          </p:cNvPr>
          <p:cNvSpPr>
            <a:spLocks noGrp="1"/>
          </p:cNvSpPr>
          <p:nvPr>
            <p:ph idx="1"/>
          </p:nvPr>
        </p:nvSpPr>
        <p:spPr>
          <a:xfrm>
            <a:off x="814388" y="1928812"/>
            <a:ext cx="9146477" cy="4443411"/>
          </a:xfrm>
        </p:spPr>
        <p:txBody>
          <a:bodyPr>
            <a:normAutofit lnSpcReduction="10000"/>
          </a:bodyPr>
          <a:lstStyle/>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When we ask God for inspiration, an intuitive thought or a decision, the right answers come after we have tried prayer and meditation for a while. </a:t>
            </a:r>
          </a:p>
          <a:p>
            <a:pPr>
              <a:spcBef>
                <a:spcPts val="0"/>
              </a:spcBef>
            </a:pP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used to be a hunch or occasional inspiration becomes a working part of the mind.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If we remind ourselves throughout the day that we are not running the show and say to ourselves “Thy will be done” we are in much less danger of excitement, fear, anger, worry, self-pity, or foolish decision.</a:t>
            </a:r>
          </a:p>
          <a:p>
            <a:pPr>
              <a:spcBef>
                <a:spcPts val="0"/>
              </a:spcBef>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don’t tire so easily if we aren’t burning energy trying to arrange life to suit ourselves.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Big Book, page 87</a:t>
            </a:r>
          </a:p>
          <a:p>
            <a:pPr marL="0" indent="0">
              <a:buNone/>
            </a:pPr>
            <a:endParaRPr lang="en-US" dirty="0"/>
          </a:p>
        </p:txBody>
      </p:sp>
    </p:spTree>
    <p:extLst>
      <p:ext uri="{BB962C8B-B14F-4D97-AF65-F5344CB8AC3E}">
        <p14:creationId xmlns:p14="http://schemas.microsoft.com/office/powerpoint/2010/main" val="259187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340C-A37C-DC7C-F62B-9B43785B8AE3}"/>
              </a:ext>
            </a:extLst>
          </p:cNvPr>
          <p:cNvSpPr>
            <a:spLocks noGrp="1"/>
          </p:cNvSpPr>
          <p:nvPr>
            <p:ph type="title"/>
          </p:nvPr>
        </p:nvSpPr>
        <p:spPr>
          <a:xfrm>
            <a:off x="657225" y="0"/>
            <a:ext cx="9572625" cy="1085850"/>
          </a:xfrm>
        </p:spPr>
        <p:txBody>
          <a:bodyPr>
            <a:normAutofit fontScale="90000"/>
          </a:bodyPr>
          <a:lstStyle/>
          <a:p>
            <a:br>
              <a:rPr lang="en-US" sz="4400" dirty="0">
                <a:solidFill>
                  <a:schemeClr val="accent2"/>
                </a:solidFill>
                <a:latin typeface="Calibri" panose="020F0502020204030204" pitchFamily="34" charset="0"/>
                <a:cs typeface="Calibri" panose="020F0502020204030204" pitchFamily="34" charset="0"/>
              </a:rPr>
            </a:br>
            <a:r>
              <a:rPr lang="en-US" sz="4400" b="1" dirty="0">
                <a:solidFill>
                  <a:schemeClr val="accent2"/>
                </a:solidFill>
                <a:latin typeface="Calibri" panose="020F0502020204030204" pitchFamily="34" charset="0"/>
                <a:cs typeface="Calibri" panose="020F0502020204030204" pitchFamily="34" charset="0"/>
              </a:rPr>
              <a:t>The Promises we Know best</a:t>
            </a:r>
            <a:br>
              <a:rPr lang="en-US" sz="4400" dirty="0">
                <a:solidFill>
                  <a:schemeClr val="accent2"/>
                </a:solidFill>
                <a:latin typeface="Calibri" panose="020F0502020204030204" pitchFamily="34" charset="0"/>
                <a:cs typeface="Calibri" panose="020F0502020204030204" pitchFamily="34" charset="0"/>
              </a:rPr>
            </a:br>
            <a:endParaRPr lang="en-US" sz="4400"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D6C5158-AD52-B184-F902-BC346CA5FCA7}"/>
              </a:ext>
            </a:extLst>
          </p:cNvPr>
          <p:cNvSpPr>
            <a:spLocks noGrp="1"/>
          </p:cNvSpPr>
          <p:nvPr>
            <p:ph idx="1"/>
          </p:nvPr>
        </p:nvSpPr>
        <p:spPr>
          <a:xfrm>
            <a:off x="542925" y="1371600"/>
            <a:ext cx="10615613" cy="5629276"/>
          </a:xfrm>
        </p:spPr>
        <p:txBody>
          <a:bodyPr>
            <a:normAutofit fontScale="77500" lnSpcReduction="20000"/>
          </a:bodyPr>
          <a:lstStyle/>
          <a:p>
            <a:r>
              <a:rPr lang="en-US" sz="3400" dirty="0">
                <a:effectLst/>
                <a:latin typeface="Calibri" panose="020F0502020204030204" pitchFamily="34" charset="0"/>
                <a:cs typeface="Calibri" panose="020F0502020204030204" pitchFamily="34" charset="0"/>
              </a:rPr>
              <a:t>We are going to know a new freedom and a new happiness. </a:t>
            </a:r>
          </a:p>
          <a:p>
            <a:r>
              <a:rPr lang="en-US" sz="3400" dirty="0">
                <a:effectLst/>
                <a:latin typeface="Calibri" panose="020F0502020204030204" pitchFamily="34" charset="0"/>
                <a:cs typeface="Calibri" panose="020F0502020204030204" pitchFamily="34" charset="0"/>
              </a:rPr>
              <a:t>We will not regret the past nor wish to shut the door on it. </a:t>
            </a:r>
          </a:p>
          <a:p>
            <a:r>
              <a:rPr lang="en-US" sz="3400" dirty="0">
                <a:effectLst/>
                <a:latin typeface="Calibri" panose="020F0502020204030204" pitchFamily="34" charset="0"/>
                <a:cs typeface="Calibri" panose="020F0502020204030204" pitchFamily="34" charset="0"/>
              </a:rPr>
              <a:t>We will comprehend the word serenity and we will know peace. </a:t>
            </a:r>
          </a:p>
          <a:p>
            <a:r>
              <a:rPr lang="en-US" sz="3400" dirty="0">
                <a:effectLst/>
                <a:latin typeface="Calibri" panose="020F0502020204030204" pitchFamily="34" charset="0"/>
                <a:cs typeface="Calibri" panose="020F0502020204030204" pitchFamily="34" charset="0"/>
              </a:rPr>
              <a:t>No matter how far down the scale we have gone, we will see how our experience can benefit others. </a:t>
            </a:r>
          </a:p>
          <a:p>
            <a:r>
              <a:rPr lang="en-US" sz="3400" dirty="0">
                <a:effectLst/>
                <a:latin typeface="Calibri" panose="020F0502020204030204" pitchFamily="34" charset="0"/>
                <a:cs typeface="Calibri" panose="020F0502020204030204" pitchFamily="34" charset="0"/>
              </a:rPr>
              <a:t>That feeling of uselessness and self-pity will disappear. </a:t>
            </a:r>
          </a:p>
          <a:p>
            <a:r>
              <a:rPr lang="en-US" sz="3400" dirty="0">
                <a:effectLst/>
                <a:latin typeface="Calibri" panose="020F0502020204030204" pitchFamily="34" charset="0"/>
                <a:cs typeface="Calibri" panose="020F0502020204030204" pitchFamily="34" charset="0"/>
              </a:rPr>
              <a:t>We will lose interest in selfish things and gain interest in our fellows. </a:t>
            </a:r>
          </a:p>
          <a:p>
            <a:r>
              <a:rPr lang="en-US" sz="3400" dirty="0">
                <a:effectLst/>
                <a:latin typeface="Calibri" panose="020F0502020204030204" pitchFamily="34" charset="0"/>
                <a:cs typeface="Calibri" panose="020F0502020204030204" pitchFamily="34" charset="0"/>
              </a:rPr>
              <a:t>Self-seeking will slip away. </a:t>
            </a:r>
          </a:p>
          <a:p>
            <a:r>
              <a:rPr lang="en-US" sz="3400" dirty="0">
                <a:effectLst/>
                <a:latin typeface="Calibri" panose="020F0502020204030204" pitchFamily="34" charset="0"/>
                <a:cs typeface="Calibri" panose="020F0502020204030204" pitchFamily="34" charset="0"/>
              </a:rPr>
              <a:t>Our whole attitude and outlook upon life will change. </a:t>
            </a:r>
          </a:p>
          <a:p>
            <a:r>
              <a:rPr lang="en-US" sz="3400" dirty="0">
                <a:effectLst/>
                <a:latin typeface="Calibri" panose="020F0502020204030204" pitchFamily="34" charset="0"/>
                <a:cs typeface="Calibri" panose="020F0502020204030204" pitchFamily="34" charset="0"/>
              </a:rPr>
              <a:t>Fear of people and of economic insecurity will leave us. </a:t>
            </a:r>
          </a:p>
          <a:p>
            <a:r>
              <a:rPr lang="en-US" sz="3400" dirty="0">
                <a:effectLst/>
                <a:latin typeface="Calibri" panose="020F0502020204030204" pitchFamily="34" charset="0"/>
                <a:cs typeface="Calibri" panose="020F0502020204030204" pitchFamily="34" charset="0"/>
              </a:rPr>
              <a:t>We will intuitively know how to handle situations which used to baffle us. </a:t>
            </a:r>
          </a:p>
          <a:p>
            <a:r>
              <a:rPr lang="en-US" sz="3400" dirty="0">
                <a:effectLst/>
                <a:latin typeface="Calibri" panose="020F0502020204030204" pitchFamily="34" charset="0"/>
                <a:cs typeface="Calibri" panose="020F0502020204030204" pitchFamily="34" charset="0"/>
              </a:rPr>
              <a:t>We will suddenly realize that God is doing for us what we could not do for ourselves </a:t>
            </a:r>
            <a:r>
              <a:rPr lang="en-US" dirty="0">
                <a:latin typeface="Calibri" panose="020F0502020204030204" pitchFamily="34" charset="0"/>
                <a:cs typeface="Calibri" panose="020F0502020204030204" pitchFamily="34" charset="0"/>
              </a:rPr>
              <a:t>Big Book, page 83, 84</a:t>
            </a:r>
            <a:endParaRPr lang="en-US" sz="2600" dirty="0">
              <a:effectLst/>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966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C813-3FDC-998D-DBE8-AFA677D8F9A4}"/>
              </a:ext>
            </a:extLst>
          </p:cNvPr>
          <p:cNvSpPr>
            <a:spLocks noGrp="1"/>
          </p:cNvSpPr>
          <p:nvPr>
            <p:ph type="title"/>
          </p:nvPr>
        </p:nvSpPr>
        <p:spPr>
          <a:xfrm>
            <a:off x="671511" y="128588"/>
            <a:ext cx="9289353" cy="1359553"/>
          </a:xfrm>
        </p:spPr>
        <p:txBody>
          <a:bodyPr>
            <a:normAutofit fontScale="90000"/>
          </a:bodyPr>
          <a:lstStyle/>
          <a:p>
            <a:br>
              <a:rPr lang="en-US" sz="4400" b="1" dirty="0">
                <a:solidFill>
                  <a:schemeClr val="accent2"/>
                </a:solidFill>
                <a:latin typeface="Calibri" panose="020F0502020204030204" pitchFamily="34" charset="0"/>
                <a:cs typeface="Calibri" panose="020F0502020204030204" pitchFamily="34" charset="0"/>
              </a:rPr>
            </a:br>
            <a:r>
              <a:rPr lang="en-US" sz="4400" b="1" dirty="0">
                <a:solidFill>
                  <a:schemeClr val="accent2"/>
                </a:solidFill>
                <a:latin typeface="Calibri" panose="020F0502020204030204" pitchFamily="34" charset="0"/>
                <a:cs typeface="Calibri" panose="020F0502020204030204" pitchFamily="34" charset="0"/>
              </a:rPr>
              <a:t>STEP TWELVE</a:t>
            </a:r>
            <a:br>
              <a:rPr lang="en-US" sz="4400" b="1" dirty="0">
                <a:solidFill>
                  <a:schemeClr val="accent2"/>
                </a:solidFill>
                <a:latin typeface="Calibri" panose="020F0502020204030204" pitchFamily="34" charset="0"/>
                <a:cs typeface="Calibri" panose="020F0502020204030204" pitchFamily="34" charset="0"/>
              </a:rPr>
            </a:br>
            <a:r>
              <a:rPr lang="en-US" sz="2000" dirty="0">
                <a:solidFill>
                  <a:srgbClr val="FF0000"/>
                </a:solidFill>
                <a:latin typeface="Calibri" panose="020F0502020204030204" pitchFamily="34" charset="0"/>
                <a:cs typeface="Calibri" panose="020F0502020204030204" pitchFamily="34" charset="0"/>
              </a:rPr>
              <a:t>Having had a spiritual awakening as THE result of these steps...</a:t>
            </a:r>
            <a:r>
              <a:rPr lang="en-US" sz="2000" dirty="0">
                <a:solidFill>
                  <a:schemeClr val="accent2"/>
                </a:solidFill>
                <a:latin typeface="Calibri" panose="020F0502020204030204" pitchFamily="34" charset="0"/>
                <a:cs typeface="Calibri" panose="020F0502020204030204" pitchFamily="34" charset="0"/>
              </a:rPr>
              <a:t>we tried to carry this message to compulsive overeaters and to practice these principles in all our affairs</a:t>
            </a:r>
            <a:br>
              <a:rPr lang="en-US" sz="4400" dirty="0">
                <a:solidFill>
                  <a:schemeClr val="accent2"/>
                </a:solidFill>
                <a:latin typeface="Calibri" panose="020F0502020204030204" pitchFamily="34" charset="0"/>
                <a:cs typeface="Calibri" panose="020F0502020204030204" pitchFamily="34" charset="0"/>
              </a:rPr>
            </a:br>
            <a:endParaRPr lang="en-US" sz="4400" b="1"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777C1B-B756-1219-7EFE-B973F2FD3645}"/>
              </a:ext>
            </a:extLst>
          </p:cNvPr>
          <p:cNvSpPr>
            <a:spLocks noGrp="1"/>
          </p:cNvSpPr>
          <p:nvPr>
            <p:ph idx="1"/>
          </p:nvPr>
        </p:nvSpPr>
        <p:spPr>
          <a:xfrm>
            <a:off x="671511" y="2014537"/>
            <a:ext cx="9289354" cy="5228945"/>
          </a:xfrm>
        </p:spPr>
        <p:txBody>
          <a:bodyPr>
            <a:normAutofit/>
          </a:bodyPr>
          <a:lstStyle/>
          <a:p>
            <a:r>
              <a:rPr lang="en-US" sz="2800" dirty="0">
                <a:latin typeface="Calibri" panose="020F0502020204030204" pitchFamily="34" charset="0"/>
                <a:cs typeface="Calibri" panose="020F0502020204030204" pitchFamily="34" charset="0"/>
              </a:rPr>
              <a:t>We have deep and effective spiritual experiences which have revolutionized our whole attitude towards life, towards our fellows and towards God’s universe.</a:t>
            </a:r>
          </a:p>
          <a:p>
            <a:r>
              <a:rPr lang="en-US" sz="2800" dirty="0">
                <a:latin typeface="Calibri" panose="020F0502020204030204" pitchFamily="34" charset="0"/>
                <a:cs typeface="Calibri" panose="020F0502020204030204" pitchFamily="34" charset="0"/>
              </a:rPr>
              <a:t>Our Creator enters into our hearts and minds in a miraculous way.</a:t>
            </a:r>
          </a:p>
          <a:p>
            <a:r>
              <a:rPr lang="en-US" sz="2800" dirty="0">
                <a:latin typeface="Calibri" panose="020F0502020204030204" pitchFamily="34" charset="0"/>
                <a:cs typeface="Calibri" panose="020F0502020204030204" pitchFamily="34" charset="0"/>
              </a:rPr>
              <a:t> God commences to do for us those things we could never do for ourselves.  </a:t>
            </a:r>
            <a:r>
              <a:rPr lang="en-US" sz="1600" dirty="0">
                <a:latin typeface="Calibri" panose="020F0502020204030204" pitchFamily="34" charset="0"/>
                <a:cs typeface="Calibri" panose="020F0502020204030204" pitchFamily="34" charset="0"/>
              </a:rPr>
              <a:t>Big Book, page 25</a:t>
            </a:r>
          </a:p>
          <a:p>
            <a:r>
              <a:rPr lang="en-US" sz="2800" i="0" u="none" strike="noStrike" dirty="0">
                <a:solidFill>
                  <a:schemeClr val="tx1"/>
                </a:solidFill>
                <a:effectLst/>
                <a:latin typeface="Calibri" panose="020F0502020204030204" pitchFamily="34" charset="0"/>
                <a:cs typeface="Calibri" panose="020F0502020204030204" pitchFamily="34" charset="0"/>
              </a:rPr>
              <a:t>When the spiritual malady is overcome, we straighten out mentally and physically. </a:t>
            </a:r>
            <a:r>
              <a:rPr lang="en-US" sz="1600" i="0" u="none" strike="noStrike" dirty="0">
                <a:solidFill>
                  <a:schemeClr val="tx1"/>
                </a:solidFill>
                <a:effectLst/>
                <a:latin typeface="Calibri" panose="020F0502020204030204" pitchFamily="34" charset="0"/>
                <a:cs typeface="Calibri" panose="020F0502020204030204" pitchFamily="34" charset="0"/>
              </a:rPr>
              <a:t>Big Book, page 64</a:t>
            </a:r>
          </a:p>
          <a:p>
            <a:pPr marL="0" indent="0">
              <a:buNone/>
            </a:pPr>
            <a:endParaRPr lang="en-US" sz="2800" dirty="0">
              <a:solidFill>
                <a:schemeClr val="tx1"/>
              </a:solidFill>
              <a:latin typeface="Calibri" panose="020F0502020204030204" pitchFamily="34" charset="0"/>
              <a:cs typeface="Calibri" panose="020F0502020204030204" pitchFamily="34" charset="0"/>
            </a:endParaRPr>
          </a:p>
          <a:p>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02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C813-3FDC-998D-DBE8-AFA677D8F9A4}"/>
              </a:ext>
            </a:extLst>
          </p:cNvPr>
          <p:cNvSpPr>
            <a:spLocks noGrp="1"/>
          </p:cNvSpPr>
          <p:nvPr>
            <p:ph type="title"/>
          </p:nvPr>
        </p:nvSpPr>
        <p:spPr>
          <a:xfrm>
            <a:off x="671511" y="128588"/>
            <a:ext cx="9289353" cy="1359553"/>
          </a:xfrm>
        </p:spPr>
        <p:txBody>
          <a:bodyPr>
            <a:normAutofit fontScale="90000"/>
          </a:bodyPr>
          <a:lstStyle/>
          <a:p>
            <a:br>
              <a:rPr lang="en-US" sz="4400" b="1" dirty="0">
                <a:solidFill>
                  <a:schemeClr val="accent2"/>
                </a:solidFill>
                <a:latin typeface="Calibri" panose="020F0502020204030204" pitchFamily="34" charset="0"/>
                <a:cs typeface="Calibri" panose="020F0502020204030204" pitchFamily="34" charset="0"/>
              </a:rPr>
            </a:br>
            <a:r>
              <a:rPr lang="en-US" sz="4400" b="1" dirty="0">
                <a:solidFill>
                  <a:schemeClr val="accent2"/>
                </a:solidFill>
                <a:latin typeface="Calibri" panose="020F0502020204030204" pitchFamily="34" charset="0"/>
                <a:cs typeface="Calibri" panose="020F0502020204030204" pitchFamily="34" charset="0"/>
              </a:rPr>
              <a:t>more STEP TWELVE</a:t>
            </a:r>
            <a:br>
              <a:rPr lang="en-US" sz="4400" b="1" dirty="0">
                <a:solidFill>
                  <a:schemeClr val="accent2"/>
                </a:solidFill>
                <a:latin typeface="Calibri" panose="020F0502020204030204" pitchFamily="34" charset="0"/>
                <a:cs typeface="Calibri" panose="020F0502020204030204" pitchFamily="34" charset="0"/>
              </a:rPr>
            </a:br>
            <a:r>
              <a:rPr lang="en-US" sz="2000" dirty="0">
                <a:solidFill>
                  <a:srgbClr val="FF0000"/>
                </a:solidFill>
                <a:latin typeface="Calibri" panose="020F0502020204030204" pitchFamily="34" charset="0"/>
                <a:cs typeface="Calibri" panose="020F0502020204030204" pitchFamily="34" charset="0"/>
              </a:rPr>
              <a:t>Having had a spiritual awakening as THE result of these steps...</a:t>
            </a:r>
            <a:r>
              <a:rPr lang="en-US" sz="2000" dirty="0">
                <a:solidFill>
                  <a:schemeClr val="accent2"/>
                </a:solidFill>
                <a:latin typeface="Calibri" panose="020F0502020204030204" pitchFamily="34" charset="0"/>
                <a:cs typeface="Calibri" panose="020F0502020204030204" pitchFamily="34" charset="0"/>
              </a:rPr>
              <a:t>we tried to carry this message to compulsive overeaters and to practice these principles in all our affairs</a:t>
            </a:r>
            <a:br>
              <a:rPr lang="en-US" sz="4400" dirty="0">
                <a:solidFill>
                  <a:schemeClr val="accent2"/>
                </a:solidFill>
                <a:latin typeface="Calibri" panose="020F0502020204030204" pitchFamily="34" charset="0"/>
                <a:cs typeface="Calibri" panose="020F0502020204030204" pitchFamily="34" charset="0"/>
              </a:rPr>
            </a:br>
            <a:endParaRPr lang="en-US" sz="4400" b="1"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777C1B-B756-1219-7EFE-B973F2FD3645}"/>
              </a:ext>
            </a:extLst>
          </p:cNvPr>
          <p:cNvSpPr>
            <a:spLocks noGrp="1"/>
          </p:cNvSpPr>
          <p:nvPr>
            <p:ph idx="1"/>
          </p:nvPr>
        </p:nvSpPr>
        <p:spPr>
          <a:xfrm>
            <a:off x="671511" y="1616927"/>
            <a:ext cx="9289354" cy="4959365"/>
          </a:xfrm>
        </p:spPr>
        <p:txBody>
          <a:bodyPr>
            <a:normAutofit lnSpcReduction="10000"/>
          </a:bodyPr>
          <a:lstStyle/>
          <a:p>
            <a:r>
              <a:rPr lang="en-US" sz="2800" dirty="0">
                <a:solidFill>
                  <a:schemeClr val="tx1"/>
                </a:solidFill>
                <a:latin typeface="Calibri" panose="020F0502020204030204" pitchFamily="34" charset="0"/>
                <a:cs typeface="Calibri" panose="020F0502020204030204" pitchFamily="34" charset="0"/>
              </a:rPr>
              <a:t>...we have discovered the saving strength of a Power greater than ourselves. </a:t>
            </a:r>
          </a:p>
          <a:p>
            <a:r>
              <a:rPr lang="en-US" sz="2800" dirty="0">
                <a:solidFill>
                  <a:schemeClr val="tx1"/>
                </a:solidFill>
                <a:latin typeface="Calibri" panose="020F0502020204030204" pitchFamily="34" charset="0"/>
                <a:cs typeface="Calibri" panose="020F0502020204030204" pitchFamily="34" charset="0"/>
              </a:rPr>
              <a:t>We have experienced the miracle of physical, emotional, and spiritual healing, just as we were promised when we began working these Steps.</a:t>
            </a:r>
          </a:p>
          <a:p>
            <a:r>
              <a:rPr lang="en-US" sz="2800" dirty="0">
                <a:solidFill>
                  <a:schemeClr val="tx1"/>
                </a:solidFill>
                <a:latin typeface="Calibri" panose="020F0502020204030204" pitchFamily="34" charset="0"/>
                <a:cs typeface="Calibri" panose="020F0502020204030204" pitchFamily="34" charset="0"/>
              </a:rPr>
              <a:t>We have learned a whole new set of skills for living.</a:t>
            </a:r>
          </a:p>
          <a:p>
            <a:r>
              <a:rPr lang="en-US" sz="2800" dirty="0">
                <a:solidFill>
                  <a:schemeClr val="tx1"/>
                </a:solidFill>
                <a:latin typeface="Calibri" panose="020F0502020204030204" pitchFamily="34" charset="0"/>
                <a:cs typeface="Calibri" panose="020F0502020204030204" pitchFamily="34" charset="0"/>
              </a:rPr>
              <a:t>We don’t have to fear anything that comes to us...we have a way of sanely facing each situation. </a:t>
            </a:r>
            <a:r>
              <a:rPr lang="en-US" sz="1600" dirty="0">
                <a:latin typeface="Calibri" panose="020F0502020204030204" pitchFamily="34" charset="0"/>
                <a:cs typeface="Calibri" panose="020F0502020204030204" pitchFamily="34" charset="0"/>
              </a:rPr>
              <a:t>OA 12&amp;12, page 81,82</a:t>
            </a:r>
          </a:p>
          <a:p>
            <a:r>
              <a:rPr lang="en-US" sz="2800" dirty="0">
                <a:solidFill>
                  <a:schemeClr val="tx1"/>
                </a:solidFill>
                <a:latin typeface="Calibri" panose="020F0502020204030204" pitchFamily="34" charset="0"/>
                <a:cs typeface="Calibri" panose="020F0502020204030204" pitchFamily="34" charset="0"/>
              </a:rPr>
              <a:t>...when we focus on our primary objective of carrying the message of recovery, we are empowered to use our talents in ways that are truly useful to others. </a:t>
            </a:r>
            <a:r>
              <a:rPr lang="en-US" sz="1600" dirty="0">
                <a:latin typeface="Calibri" panose="020F0502020204030204" pitchFamily="34" charset="0"/>
                <a:cs typeface="Calibri" panose="020F0502020204030204" pitchFamily="34" charset="0"/>
              </a:rPr>
              <a:t>OA 12&amp;12, page 123 </a:t>
            </a:r>
          </a:p>
          <a:p>
            <a:pPr marL="0" indent="0">
              <a:buNone/>
            </a:pPr>
            <a:endParaRPr lang="en-US" sz="2400" dirty="0">
              <a:solidFill>
                <a:schemeClr val="tx1"/>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06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Holding hands">
            <a:extLst>
              <a:ext uri="{FF2B5EF4-FFF2-40B4-BE49-F238E27FC236}">
                <a16:creationId xmlns:a16="http://schemas.microsoft.com/office/drawing/2014/main" id="{428480E8-F62B-F73B-A980-DA9BC73847B0}"/>
              </a:ext>
            </a:extLst>
          </p:cNvPr>
          <p:cNvPicPr>
            <a:picLocks noChangeAspect="1"/>
          </p:cNvPicPr>
          <p:nvPr/>
        </p:nvPicPr>
        <p:blipFill rotWithShape="1">
          <a:blip r:embed="rId2"/>
          <a:srcRect l="10085" r="16549" b="-1"/>
          <a:stretch/>
        </p:blipFill>
        <p:spPr>
          <a:xfrm>
            <a:off x="20" y="10"/>
            <a:ext cx="7537684" cy="6857990"/>
          </a:xfrm>
          <a:prstGeom prst="rect">
            <a:avLst/>
          </a:prstGeom>
        </p:spPr>
      </p:pic>
      <p:sp>
        <p:nvSpPr>
          <p:cNvPr id="2" name="Title 1">
            <a:extLst>
              <a:ext uri="{FF2B5EF4-FFF2-40B4-BE49-F238E27FC236}">
                <a16:creationId xmlns:a16="http://schemas.microsoft.com/office/drawing/2014/main" id="{02733A07-D7E2-CAEF-7143-3AB558A4A11E}"/>
              </a:ext>
            </a:extLst>
          </p:cNvPr>
          <p:cNvSpPr>
            <a:spLocks noGrp="1"/>
          </p:cNvSpPr>
          <p:nvPr>
            <p:ph type="title"/>
          </p:nvPr>
        </p:nvSpPr>
        <p:spPr>
          <a:xfrm>
            <a:off x="575591" y="142732"/>
            <a:ext cx="5928360" cy="1188720"/>
          </a:xfrm>
          <a:solidFill>
            <a:schemeClr val="tx1">
              <a:alpha val="60000"/>
            </a:schemeClr>
          </a:solidFill>
          <a:ln>
            <a:solidFill>
              <a:schemeClr val="bg1"/>
            </a:solidFill>
          </a:ln>
        </p:spPr>
        <p:txBody>
          <a:bodyPr>
            <a:normAutofit/>
          </a:bodyPr>
          <a:lstStyle/>
          <a:p>
            <a:r>
              <a:rPr lang="en-US" b="1" dirty="0">
                <a:solidFill>
                  <a:schemeClr val="bg1"/>
                </a:solidFill>
                <a:latin typeface="Calibri" panose="020F0502020204030204" pitchFamily="34" charset="0"/>
                <a:cs typeface="Calibri" panose="020F0502020204030204" pitchFamily="34" charset="0"/>
              </a:rPr>
              <a:t>THE OA PROMISE</a:t>
            </a:r>
          </a:p>
        </p:txBody>
      </p:sp>
      <p:sp>
        <p:nvSpPr>
          <p:cNvPr id="11" name="Rectangle 10">
            <a:extLst>
              <a:ext uri="{FF2B5EF4-FFF2-40B4-BE49-F238E27FC236}">
                <a16:creationId xmlns:a16="http://schemas.microsoft.com/office/drawing/2014/main" id="{2DC18BC7-5FF5-42FD-8163-C0D34837F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ECA9C3-C24F-9349-FF88-32978560E469}"/>
              </a:ext>
            </a:extLst>
          </p:cNvPr>
          <p:cNvSpPr>
            <a:spLocks noGrp="1"/>
          </p:cNvSpPr>
          <p:nvPr>
            <p:ph idx="1"/>
          </p:nvPr>
        </p:nvSpPr>
        <p:spPr>
          <a:xfrm>
            <a:off x="7883236" y="304800"/>
            <a:ext cx="3733173" cy="6248400"/>
          </a:xfrm>
        </p:spPr>
        <p:txBody>
          <a:bodyPr anchor="ctr">
            <a:normAutofit fontScale="92500" lnSpcReduction="20000"/>
          </a:bodyPr>
          <a:lstStyle/>
          <a:p>
            <a:pPr marL="0" indent="0">
              <a:buNone/>
            </a:pPr>
            <a:r>
              <a:rPr lang="en-US" sz="2800" b="0" i="0" u="none" strike="noStrike" dirty="0">
                <a:solidFill>
                  <a:srgbClr val="FFFFFF"/>
                </a:solidFill>
                <a:effectLst/>
                <a:latin typeface="Calibri" panose="020F0502020204030204" pitchFamily="34" charset="0"/>
                <a:cs typeface="Calibri" panose="020F0502020204030204" pitchFamily="34" charset="0"/>
              </a:rPr>
              <a:t>“I put my hand in yours, and together we can do what we could never do alone. No longer is there a sense of hopelessness, no longer must we each depend upon our own unsteady willpower. We are all together now, reaching out our hands for power and strength greater than ours, and as we join hands, we find love and understanding beyond our wildest dreams.</a:t>
            </a:r>
            <a:endParaRPr lang="en-US" sz="2000" dirty="0">
              <a:solidFill>
                <a:srgbClr val="FFFFFF"/>
              </a:solidFill>
              <a:latin typeface="Calibri" panose="020F0502020204030204" pitchFamily="34" charset="0"/>
              <a:cs typeface="Calibri" panose="020F0502020204030204" pitchFamily="34" charset="0"/>
            </a:endParaRPr>
          </a:p>
          <a:p>
            <a:pPr marL="0" indent="0">
              <a:buNone/>
            </a:pPr>
            <a:r>
              <a:rPr lang="en-US" sz="1600" dirty="0">
                <a:solidFill>
                  <a:srgbClr val="FFFFFF"/>
                </a:solidFill>
                <a:latin typeface="Calibri" panose="020F0502020204030204" pitchFamily="34" charset="0"/>
                <a:cs typeface="Calibri" panose="020F0502020204030204" pitchFamily="34" charset="0"/>
              </a:rPr>
              <a:t>Rozanne S, 1968, “I Put My Hands in Yours” booklet</a:t>
            </a:r>
          </a:p>
        </p:txBody>
      </p:sp>
    </p:spTree>
    <p:extLst>
      <p:ext uri="{BB962C8B-B14F-4D97-AF65-F5344CB8AC3E}">
        <p14:creationId xmlns:p14="http://schemas.microsoft.com/office/powerpoint/2010/main" val="372367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4FD3-6006-2D94-B2BB-F2D22C89D769}"/>
              </a:ext>
            </a:extLst>
          </p:cNvPr>
          <p:cNvSpPr>
            <a:spLocks noGrp="1"/>
          </p:cNvSpPr>
          <p:nvPr>
            <p:ph type="title"/>
          </p:nvPr>
        </p:nvSpPr>
        <p:spPr>
          <a:xfrm>
            <a:off x="557213" y="323588"/>
            <a:ext cx="9403651" cy="1188720"/>
          </a:xfrm>
        </p:spPr>
        <p:txBody>
          <a:bodyPr>
            <a:noAutofit/>
          </a:bodyPr>
          <a:lstStyle/>
          <a:p>
            <a:r>
              <a:rPr lang="en-US" sz="4400" b="1" dirty="0">
                <a:solidFill>
                  <a:schemeClr val="accent2"/>
                </a:solidFill>
                <a:latin typeface="Calibri" panose="020F0502020204030204" pitchFamily="34" charset="0"/>
                <a:cs typeface="Calibri" panose="020F0502020204030204" pitchFamily="34" charset="0"/>
              </a:rPr>
              <a:t>The promise of recovery</a:t>
            </a:r>
          </a:p>
        </p:txBody>
      </p:sp>
      <p:sp>
        <p:nvSpPr>
          <p:cNvPr id="3" name="Content Placeholder 2">
            <a:extLst>
              <a:ext uri="{FF2B5EF4-FFF2-40B4-BE49-F238E27FC236}">
                <a16:creationId xmlns:a16="http://schemas.microsoft.com/office/drawing/2014/main" id="{1291F224-47EA-2BF8-A3D4-F1D002A9B4E2}"/>
              </a:ext>
            </a:extLst>
          </p:cNvPr>
          <p:cNvSpPr>
            <a:spLocks noGrp="1"/>
          </p:cNvSpPr>
          <p:nvPr>
            <p:ph idx="1"/>
          </p:nvPr>
        </p:nvSpPr>
        <p:spPr>
          <a:xfrm>
            <a:off x="771525" y="1828800"/>
            <a:ext cx="9189339" cy="5029200"/>
          </a:xfrm>
        </p:spPr>
        <p:txBody>
          <a:bodyPr>
            <a:normAutofit/>
          </a:bodyPr>
          <a:lstStyle/>
          <a:p>
            <a:pPr marL="0" indent="0">
              <a:buNone/>
            </a:pPr>
            <a:r>
              <a:rPr lang="en-US" sz="2800" b="1" i="0" u="none" strike="noStrike" dirty="0">
                <a:solidFill>
                  <a:srgbClr val="2B2B2B"/>
                </a:solidFill>
                <a:effectLst/>
                <a:latin typeface="Calibri" panose="020F0502020204030204" pitchFamily="34" charset="0"/>
                <a:cs typeface="Calibri" panose="020F0502020204030204" pitchFamily="34" charset="0"/>
              </a:rPr>
              <a:t>Lack of power, that was our dilemma. </a:t>
            </a:r>
            <a:r>
              <a:rPr lang="en-US" sz="2800" b="0" i="0" u="none" strike="noStrike" dirty="0">
                <a:solidFill>
                  <a:srgbClr val="2B2B2B"/>
                </a:solidFill>
                <a:effectLst/>
                <a:latin typeface="Calibri" panose="020F0502020204030204" pitchFamily="34" charset="0"/>
                <a:cs typeface="Calibri" panose="020F0502020204030204" pitchFamily="34" charset="0"/>
              </a:rPr>
              <a:t>We had to find a power by which we could live, and it had to be a </a:t>
            </a:r>
            <a:r>
              <a:rPr lang="en-US" sz="2800" b="1" i="0" u="none" strike="noStrike" dirty="0">
                <a:solidFill>
                  <a:srgbClr val="2B2B2B"/>
                </a:solidFill>
                <a:effectLst/>
                <a:latin typeface="Calibri" panose="020F0502020204030204" pitchFamily="34" charset="0"/>
                <a:cs typeface="Calibri" panose="020F0502020204030204" pitchFamily="34" charset="0"/>
              </a:rPr>
              <a:t>Power greater than ourselves</a:t>
            </a:r>
            <a:r>
              <a:rPr lang="en-US" sz="2800" b="0" i="0" u="none" strike="noStrike" dirty="0">
                <a:solidFill>
                  <a:srgbClr val="2B2B2B"/>
                </a:solidFill>
                <a:effectLst/>
                <a:latin typeface="Calibri" panose="020F0502020204030204" pitchFamily="34" charset="0"/>
                <a:cs typeface="Calibri" panose="020F0502020204030204" pitchFamily="34" charset="0"/>
              </a:rPr>
              <a:t>. Obviously. But when and how were we to find this power? ...Well, that’s exactly what this book [the Big Book] is about. Its main object is to enable you to find </a:t>
            </a:r>
            <a:r>
              <a:rPr lang="en-US" sz="2800" b="0" i="0" u="none" strike="noStrike" dirty="0">
                <a:solidFill>
                  <a:srgbClr val="FF0000"/>
                </a:solidFill>
                <a:effectLst/>
                <a:latin typeface="Calibri" panose="020F0502020204030204" pitchFamily="34" charset="0"/>
                <a:cs typeface="Calibri" panose="020F0502020204030204" pitchFamily="34" charset="0"/>
              </a:rPr>
              <a:t>a Power greater than yourself which will solve your problem</a:t>
            </a:r>
            <a:r>
              <a:rPr lang="en-US" sz="2800" b="0" i="0" u="none" strike="noStrike" dirty="0">
                <a:solidFill>
                  <a:srgbClr val="2B2B2B"/>
                </a:solidFill>
                <a:effectLst/>
                <a:latin typeface="Calibri" panose="020F0502020204030204" pitchFamily="34" charset="0"/>
                <a:cs typeface="Calibri" panose="020F0502020204030204" pitchFamily="34" charset="0"/>
              </a:rPr>
              <a:t>. </a:t>
            </a:r>
            <a:r>
              <a:rPr lang="en-US" sz="1600" dirty="0">
                <a:solidFill>
                  <a:srgbClr val="2B2B2B"/>
                </a:solidFill>
                <a:latin typeface="Calibri" panose="020F0502020204030204" pitchFamily="34" charset="0"/>
                <a:cs typeface="Calibri" panose="020F0502020204030204" pitchFamily="34" charset="0"/>
              </a:rPr>
              <a:t>Big Book, page 45</a:t>
            </a:r>
          </a:p>
          <a:p>
            <a:pPr marL="0" indent="0">
              <a:buNone/>
            </a:pPr>
            <a:r>
              <a:rPr lang="en-US" sz="2800" dirty="0">
                <a:solidFill>
                  <a:srgbClr val="2B2B2B"/>
                </a:solidFill>
                <a:latin typeface="Calibri" panose="020F0502020204030204" pitchFamily="34" charset="0"/>
                <a:cs typeface="Calibri" panose="020F0502020204030204" pitchFamily="34" charset="0"/>
              </a:rPr>
              <a:t>By following these Steps, thousands of OA members have stopped eating compulsively...What works for us will work for you too. </a:t>
            </a:r>
            <a:r>
              <a:rPr lang="en-US" sz="1600" dirty="0">
                <a:solidFill>
                  <a:srgbClr val="2B2B2B"/>
                </a:solidFill>
                <a:latin typeface="Calibri" panose="020F0502020204030204" pitchFamily="34" charset="0"/>
                <a:cs typeface="Calibri" panose="020F0502020204030204" pitchFamily="34" charset="0"/>
              </a:rPr>
              <a:t>OA 12 &amp; 12 page 1</a:t>
            </a:r>
          </a:p>
          <a:p>
            <a:pPr marL="0" indent="0">
              <a:buNone/>
            </a:pPr>
            <a:endParaRPr lang="en-US" sz="1600" dirty="0">
              <a:solidFill>
                <a:srgbClr val="2B2B2B"/>
              </a:solidFill>
              <a:latin typeface="Calibri" panose="020F0502020204030204" pitchFamily="34" charset="0"/>
              <a:cs typeface="Calibri" panose="020F0502020204030204" pitchFamily="34" charset="0"/>
            </a:endParaRPr>
          </a:p>
          <a:p>
            <a:pPr marL="0" indent="0">
              <a:buNone/>
            </a:pPr>
            <a:endParaRPr lang="en-US" sz="1600" dirty="0">
              <a:solidFill>
                <a:srgbClr val="2B2B2B"/>
              </a:solidFill>
              <a:latin typeface="Calibri" panose="020F0502020204030204" pitchFamily="34" charset="0"/>
              <a:cs typeface="Calibri" panose="020F0502020204030204" pitchFamily="34" charset="0"/>
            </a:endParaRPr>
          </a:p>
          <a:p>
            <a:pPr marL="0" indent="0">
              <a:buNone/>
            </a:pPr>
            <a:endParaRPr lang="en-US" sz="1600" dirty="0">
              <a:solidFill>
                <a:srgbClr val="2B2B2B"/>
              </a:solidFill>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270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F046-EA9A-0B0D-B812-9E5F907EDDBB}"/>
              </a:ext>
            </a:extLst>
          </p:cNvPr>
          <p:cNvSpPr>
            <a:spLocks noGrp="1"/>
          </p:cNvSpPr>
          <p:nvPr>
            <p:ph type="title"/>
          </p:nvPr>
        </p:nvSpPr>
        <p:spPr>
          <a:xfrm>
            <a:off x="1800225" y="228600"/>
            <a:ext cx="8160639" cy="1114425"/>
          </a:xfrm>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About this presentation </a:t>
            </a:r>
          </a:p>
        </p:txBody>
      </p:sp>
      <p:sp>
        <p:nvSpPr>
          <p:cNvPr id="3" name="Content Placeholder 2">
            <a:extLst>
              <a:ext uri="{FF2B5EF4-FFF2-40B4-BE49-F238E27FC236}">
                <a16:creationId xmlns:a16="http://schemas.microsoft.com/office/drawing/2014/main" id="{25711F72-524A-0027-8E6F-C00581635BA3}"/>
              </a:ext>
            </a:extLst>
          </p:cNvPr>
          <p:cNvSpPr>
            <a:spLocks noGrp="1"/>
          </p:cNvSpPr>
          <p:nvPr>
            <p:ph idx="1"/>
          </p:nvPr>
        </p:nvSpPr>
        <p:spPr>
          <a:xfrm>
            <a:off x="1114425" y="1500189"/>
            <a:ext cx="8846439" cy="4814886"/>
          </a:xfrm>
        </p:spPr>
        <p:txBody>
          <a:bodyPr>
            <a:normAutofit fontScale="92500" lnSpcReduction="20000"/>
          </a:bodyPr>
          <a:lstStyle/>
          <a:p>
            <a:r>
              <a:rPr lang="en-US" sz="2800" dirty="0">
                <a:latin typeface="Calibri" panose="020F0502020204030204" pitchFamily="34" charset="0"/>
                <a:cs typeface="Calibri" panose="020F0502020204030204" pitchFamily="34" charset="0"/>
              </a:rPr>
              <a:t>Like every talk in OA, this is the opinion of one OA member and does not reflect OA as a whole. Take what you like and leave the rest.</a:t>
            </a:r>
          </a:p>
          <a:p>
            <a:r>
              <a:rPr lang="en-US" sz="2800" dirty="0">
                <a:latin typeface="Calibri" panose="020F0502020204030204" pitchFamily="34" charset="0"/>
                <a:cs typeface="Calibri" panose="020F0502020204030204" pitchFamily="34" charset="0"/>
              </a:rPr>
              <a:t>It was prepared for a workshop for the MetroWest Intergroup of OA in Massachusetts, USA in 2023.</a:t>
            </a:r>
          </a:p>
          <a:p>
            <a:r>
              <a:rPr lang="en-US" sz="2800" dirty="0">
                <a:latin typeface="Calibri" panose="020F0502020204030204" pitchFamily="34" charset="0"/>
                <a:cs typeface="Calibri" panose="020F0502020204030204" pitchFamily="34" charset="0"/>
              </a:rPr>
              <a:t>The Big Book of AA and the OA 12&amp;12 are the sources for the promises listed here. It is not meant to be exhaustive.  </a:t>
            </a:r>
          </a:p>
          <a:p>
            <a:r>
              <a:rPr lang="en-US" sz="2800" dirty="0">
                <a:latin typeface="Calibri" panose="020F0502020204030204" pitchFamily="34" charset="0"/>
                <a:cs typeface="Calibri" panose="020F0502020204030204" pitchFamily="34" charset="0"/>
              </a:rPr>
              <a:t>The language from the literature is sometimes abbreviated or paraphrased.  The page numbers are included so you can read the full accurate quote and see it in context. </a:t>
            </a:r>
          </a:p>
          <a:p>
            <a:r>
              <a:rPr lang="en-US" sz="2800" dirty="0">
                <a:latin typeface="Calibri" panose="020F0502020204030204" pitchFamily="34" charset="0"/>
                <a:cs typeface="Calibri" panose="020F0502020204030204" pitchFamily="34" charset="0"/>
              </a:rPr>
              <a:t>I hope you find this helpful and that it inspires you to work the steps in a new or deeper way. </a:t>
            </a:r>
          </a:p>
          <a:p>
            <a:pPr marL="0" indent="0">
              <a:buNone/>
            </a:pP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96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6C4F8-2E76-85EE-4AD6-54CD22435E37}"/>
              </a:ext>
            </a:extLst>
          </p:cNvPr>
          <p:cNvSpPr>
            <a:spLocks noGrp="1"/>
          </p:cNvSpPr>
          <p:nvPr>
            <p:ph type="title"/>
          </p:nvPr>
        </p:nvSpPr>
        <p:spPr>
          <a:xfrm>
            <a:off x="2263698" y="0"/>
            <a:ext cx="6568068" cy="825190"/>
          </a:xfrm>
        </p:spPr>
        <p:txBody>
          <a:bodyPr>
            <a:normAutofit fontScale="90000"/>
          </a:bodyPr>
          <a:lstStyle/>
          <a:p>
            <a:r>
              <a:rPr lang="en-US" sz="4000" b="1" dirty="0">
                <a:solidFill>
                  <a:schemeClr val="accent2"/>
                </a:solidFill>
                <a:latin typeface="Calibri" panose="020F0502020204030204" pitchFamily="34" charset="0"/>
                <a:cs typeface="Calibri" panose="020F0502020204030204" pitchFamily="34" charset="0"/>
              </a:rPr>
              <a:t>Keep This in Mind</a:t>
            </a:r>
          </a:p>
        </p:txBody>
      </p:sp>
      <p:sp>
        <p:nvSpPr>
          <p:cNvPr id="6" name="TextBox 5">
            <a:extLst>
              <a:ext uri="{FF2B5EF4-FFF2-40B4-BE49-F238E27FC236}">
                <a16:creationId xmlns:a16="http://schemas.microsoft.com/office/drawing/2014/main" id="{93C7634A-E5C3-E833-7359-649063DF02B0}"/>
              </a:ext>
            </a:extLst>
          </p:cNvPr>
          <p:cNvSpPr txBox="1"/>
          <p:nvPr/>
        </p:nvSpPr>
        <p:spPr>
          <a:xfrm>
            <a:off x="1694985" y="1103972"/>
            <a:ext cx="7454591" cy="5262979"/>
          </a:xfrm>
          <a:prstGeom prst="rect">
            <a:avLst/>
          </a:prstGeom>
          <a:noFill/>
        </p:spPr>
        <p:txBody>
          <a:bodyPr wrap="square">
            <a:spAutoFit/>
          </a:bodyPr>
          <a:lstStyle/>
          <a:p>
            <a:r>
              <a:rPr lang="en-US" sz="2800" b="1" i="0" u="none" strike="noStrike" dirty="0">
                <a:solidFill>
                  <a:srgbClr val="5F6368"/>
                </a:solidFill>
                <a:effectLst/>
                <a:latin typeface="Calibri" panose="020F0502020204030204" pitchFamily="34" charset="0"/>
                <a:cs typeface="Calibri" panose="020F0502020204030204" pitchFamily="34" charset="0"/>
              </a:rPr>
              <a:t>What the Big Book says right after the 9</a:t>
            </a:r>
            <a:r>
              <a:rPr lang="en-US" sz="2800" b="1" i="0" u="none" strike="noStrike" baseline="30000" dirty="0">
                <a:solidFill>
                  <a:srgbClr val="5F6368"/>
                </a:solidFill>
                <a:effectLst/>
                <a:latin typeface="Calibri" panose="020F0502020204030204" pitchFamily="34" charset="0"/>
                <a:cs typeface="Calibri" panose="020F0502020204030204" pitchFamily="34" charset="0"/>
              </a:rPr>
              <a:t>th</a:t>
            </a:r>
            <a:r>
              <a:rPr lang="en-US" sz="2800" b="1" i="0" u="none" strike="noStrike" dirty="0">
                <a:solidFill>
                  <a:srgbClr val="5F6368"/>
                </a:solidFill>
                <a:effectLst/>
                <a:latin typeface="Calibri" panose="020F0502020204030204" pitchFamily="34" charset="0"/>
                <a:cs typeface="Calibri" panose="020F0502020204030204" pitchFamily="34" charset="0"/>
              </a:rPr>
              <a:t> Step Promises:</a:t>
            </a:r>
            <a:endParaRPr lang="en-US" sz="2800" b="1" dirty="0">
              <a:solidFill>
                <a:srgbClr val="5F6368"/>
              </a:solidFill>
              <a:latin typeface="Calibri" panose="020F0502020204030204" pitchFamily="34" charset="0"/>
              <a:cs typeface="Calibri" panose="020F0502020204030204" pitchFamily="34" charset="0"/>
            </a:endParaRPr>
          </a:p>
          <a:p>
            <a:r>
              <a:rPr lang="en-US" sz="2800" b="1" i="0" u="none" strike="noStrike" dirty="0">
                <a:solidFill>
                  <a:schemeClr val="accent2"/>
                </a:solidFill>
                <a:effectLst/>
                <a:latin typeface="Calibri" panose="020F0502020204030204" pitchFamily="34" charset="0"/>
                <a:cs typeface="Calibri" panose="020F0502020204030204" pitchFamily="34" charset="0"/>
              </a:rPr>
              <a:t>“They are being fulfilled among us</a:t>
            </a:r>
            <a:r>
              <a:rPr lang="en-US" sz="2800" b="0" i="0" u="none" strike="noStrike" dirty="0">
                <a:solidFill>
                  <a:schemeClr val="accent2"/>
                </a:solidFill>
                <a:effectLst/>
                <a:latin typeface="Calibri" panose="020F0502020204030204" pitchFamily="34" charset="0"/>
                <a:cs typeface="Calibri" panose="020F0502020204030204" pitchFamily="34" charset="0"/>
              </a:rPr>
              <a:t> - sometimes quickly, sometimes slowly. They will always materialize if we work for them.”</a:t>
            </a:r>
          </a:p>
          <a:p>
            <a:endParaRPr lang="en-US" sz="2800" dirty="0">
              <a:solidFill>
                <a:srgbClr val="4D5156"/>
              </a:solidFill>
              <a:latin typeface="Calibri" panose="020F0502020204030204" pitchFamily="34" charset="0"/>
              <a:cs typeface="Calibri" panose="020F0502020204030204" pitchFamily="34" charset="0"/>
            </a:endParaRPr>
          </a:p>
          <a:p>
            <a:r>
              <a:rPr lang="en-US" sz="2800" dirty="0">
                <a:solidFill>
                  <a:srgbClr val="4D5156"/>
                </a:solidFill>
                <a:latin typeface="Calibri" panose="020F0502020204030204" pitchFamily="34" charset="0"/>
                <a:cs typeface="Calibri" panose="020F0502020204030204" pitchFamily="34" charset="0"/>
              </a:rPr>
              <a:t>We can apply this to the other promises too.</a:t>
            </a:r>
          </a:p>
          <a:p>
            <a:endParaRPr lang="en-US" sz="2800" dirty="0">
              <a:solidFill>
                <a:srgbClr val="4D5156"/>
              </a:solidFill>
              <a:latin typeface="Calibri" panose="020F0502020204030204" pitchFamily="34" charset="0"/>
              <a:cs typeface="Calibri" panose="020F0502020204030204" pitchFamily="34" charset="0"/>
            </a:endParaRPr>
          </a:p>
          <a:p>
            <a:r>
              <a:rPr lang="en-US" sz="2800" dirty="0">
                <a:solidFill>
                  <a:srgbClr val="4D5156"/>
                </a:solidFill>
                <a:latin typeface="Calibri" panose="020F0502020204030204" pitchFamily="34" charset="0"/>
                <a:cs typeface="Calibri" panose="020F0502020204030204" pitchFamily="34" charset="0"/>
              </a:rPr>
              <a:t>If you aren’t experiencing some of the promises, don’t despair. You are not doing the program “wrong.”  Just keep working it to the very best of your ability.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518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140D-3B4D-733C-1A2B-12C459ED8777}"/>
              </a:ext>
            </a:extLst>
          </p:cNvPr>
          <p:cNvSpPr>
            <a:spLocks noGrp="1"/>
          </p:cNvSpPr>
          <p:nvPr>
            <p:ph type="title"/>
          </p:nvPr>
        </p:nvSpPr>
        <p:spPr>
          <a:xfrm>
            <a:off x="1269112" y="442913"/>
            <a:ext cx="8889301" cy="1271588"/>
          </a:xfrm>
        </p:spPr>
        <p:txBody>
          <a:bodyPr>
            <a:normAutofit fontScale="90000"/>
          </a:bodyPr>
          <a:lstStyle/>
          <a:p>
            <a:pPr algn="ctr"/>
            <a:r>
              <a:rPr lang="en-US" sz="4900" b="1" dirty="0">
                <a:solidFill>
                  <a:schemeClr val="accent2"/>
                </a:solidFill>
                <a:latin typeface="Calibri" panose="020F0502020204030204" pitchFamily="34" charset="0"/>
                <a:cs typeface="Calibri" panose="020F0502020204030204" pitchFamily="34" charset="0"/>
              </a:rPr>
              <a:t>STEP ONE</a:t>
            </a:r>
            <a:br>
              <a:rPr lang="en-US" sz="4400" b="1" dirty="0">
                <a:solidFill>
                  <a:schemeClr val="accent2"/>
                </a:solidFill>
                <a:latin typeface="+mn-lt"/>
              </a:rPr>
            </a:br>
            <a:r>
              <a:rPr lang="en-US" sz="1800" dirty="0">
                <a:solidFill>
                  <a:schemeClr val="accent2"/>
                </a:solidFill>
                <a:latin typeface="Calibri" panose="020F0502020204030204" pitchFamily="34" charset="0"/>
                <a:cs typeface="Calibri" panose="020F0502020204030204" pitchFamily="34" charset="0"/>
              </a:rPr>
              <a:t>We admitted we were powerless over food- that our lives had become unmanageable</a:t>
            </a:r>
            <a:endParaRPr lang="en-US" sz="4400" b="1" dirty="0">
              <a:solidFill>
                <a:schemeClr val="accent2"/>
              </a:solidFill>
              <a:latin typeface="+mn-lt"/>
            </a:endParaRPr>
          </a:p>
        </p:txBody>
      </p:sp>
      <p:sp>
        <p:nvSpPr>
          <p:cNvPr id="3" name="Content Placeholder 2">
            <a:extLst>
              <a:ext uri="{FF2B5EF4-FFF2-40B4-BE49-F238E27FC236}">
                <a16:creationId xmlns:a16="http://schemas.microsoft.com/office/drawing/2014/main" id="{93C558AE-4A54-3F33-02E8-15519FD6DF14}"/>
              </a:ext>
            </a:extLst>
          </p:cNvPr>
          <p:cNvSpPr>
            <a:spLocks noGrp="1"/>
          </p:cNvSpPr>
          <p:nvPr>
            <p:ph idx="1"/>
          </p:nvPr>
        </p:nvSpPr>
        <p:spPr>
          <a:xfrm>
            <a:off x="1071563" y="2185988"/>
            <a:ext cx="8889301" cy="3554039"/>
          </a:xfrm>
        </p:spPr>
        <p:txBody>
          <a:bodyPr>
            <a:normAutofit/>
          </a:bodyPr>
          <a:lstStyle/>
          <a:p>
            <a:pPr marL="0" indent="0">
              <a:buNone/>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admission of our powerlessness over food opens the door to an amazing newfound power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OA 12 &amp; 12 page 6,7</a:t>
            </a:r>
          </a:p>
          <a:p>
            <a:r>
              <a:rPr lang="en-US" sz="2800" dirty="0">
                <a:latin typeface="Calibri" panose="020F0502020204030204" pitchFamily="34" charset="0"/>
                <a:cs typeface="Calibri" panose="020F0502020204030204" pitchFamily="34" charset="0"/>
              </a:rPr>
              <a:t>We are free to change and to learn</a:t>
            </a:r>
          </a:p>
          <a:p>
            <a:r>
              <a:rPr lang="en-US" sz="2800" dirty="0">
                <a:latin typeface="Calibri" panose="020F0502020204030204" pitchFamily="34" charset="0"/>
                <a:cs typeface="Calibri" panose="020F0502020204030204" pitchFamily="34" charset="0"/>
              </a:rPr>
              <a:t>We become teachable </a:t>
            </a:r>
            <a:r>
              <a:rPr lang="en-US" sz="1600" dirty="0">
                <a:latin typeface="Calibri" panose="020F0502020204030204" pitchFamily="34" charset="0"/>
                <a:cs typeface="Calibri" panose="020F0502020204030204" pitchFamily="34" charset="0"/>
              </a:rPr>
              <a:t>OA 12 &amp; 12 page 8</a:t>
            </a:r>
          </a:p>
        </p:txBody>
      </p:sp>
    </p:spTree>
    <p:extLst>
      <p:ext uri="{BB962C8B-B14F-4D97-AF65-F5344CB8AC3E}">
        <p14:creationId xmlns:p14="http://schemas.microsoft.com/office/powerpoint/2010/main" val="65739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F635-46BB-C9D7-5EB0-A0A06CCB7665}"/>
              </a:ext>
            </a:extLst>
          </p:cNvPr>
          <p:cNvSpPr>
            <a:spLocks noGrp="1"/>
          </p:cNvSpPr>
          <p:nvPr>
            <p:ph type="title"/>
          </p:nvPr>
        </p:nvSpPr>
        <p:spPr>
          <a:xfrm>
            <a:off x="957263" y="228600"/>
            <a:ext cx="8529637" cy="1243013"/>
          </a:xfrm>
        </p:spPr>
        <p:txBody>
          <a:bodyPr>
            <a:normAutofit fontScale="90000"/>
          </a:bodyPr>
          <a:lstStyle/>
          <a:p>
            <a:r>
              <a:rPr lang="en-US" sz="4900" b="1" dirty="0">
                <a:solidFill>
                  <a:schemeClr val="accent2"/>
                </a:solidFill>
                <a:latin typeface="Calibri" panose="020F0502020204030204" pitchFamily="34" charset="0"/>
                <a:cs typeface="Calibri" panose="020F0502020204030204" pitchFamily="34" charset="0"/>
              </a:rPr>
              <a:t>STEP TWO</a:t>
            </a:r>
            <a:br>
              <a:rPr lang="en-US" sz="4400" dirty="0">
                <a:solidFill>
                  <a:schemeClr val="accent2"/>
                </a:solidFill>
                <a:latin typeface="Calibri" panose="020F0502020204030204" pitchFamily="34" charset="0"/>
                <a:cs typeface="Calibri" panose="020F0502020204030204" pitchFamily="34" charset="0"/>
              </a:rPr>
            </a:br>
            <a:r>
              <a:rPr lang="en-US" sz="1800" dirty="0">
                <a:solidFill>
                  <a:schemeClr val="accent2"/>
                </a:solidFill>
                <a:latin typeface="Calibri" panose="020F0502020204030204" pitchFamily="34" charset="0"/>
                <a:cs typeface="Calibri" panose="020F0502020204030204" pitchFamily="34" charset="0"/>
              </a:rPr>
              <a:t>Came to believe that a power greater than ourselves could restore us to sanity</a:t>
            </a:r>
            <a:endParaRPr lang="en-US" sz="4400"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4B82196-5959-A2BD-3CB3-2145FA555BEA}"/>
              </a:ext>
            </a:extLst>
          </p:cNvPr>
          <p:cNvSpPr>
            <a:spLocks noGrp="1"/>
          </p:cNvSpPr>
          <p:nvPr>
            <p:ph idx="1"/>
          </p:nvPr>
        </p:nvSpPr>
        <p:spPr>
          <a:xfrm>
            <a:off x="457199" y="1928813"/>
            <a:ext cx="9503665" cy="4700587"/>
          </a:xfrm>
        </p:spPr>
        <p:txBody>
          <a:bodyPr>
            <a:normAutofit/>
          </a:bodyPr>
          <a:lstStyle/>
          <a:p>
            <a:pPr marL="0" indent="0">
              <a:buNone/>
            </a:pPr>
            <a:r>
              <a:rPr lang="en-US" sz="2800" dirty="0">
                <a:latin typeface="Calibri" panose="020F0502020204030204" pitchFamily="34" charset="0"/>
                <a:cs typeface="Calibri" panose="020F0502020204030204" pitchFamily="34" charset="0"/>
              </a:rPr>
              <a:t>As soon as we can say we believe, or are even willing to believe in a Power greater than ourselves: </a:t>
            </a:r>
          </a:p>
          <a:p>
            <a:r>
              <a:rPr lang="en-US" sz="2800" dirty="0">
                <a:latin typeface="Calibri" panose="020F0502020204030204" pitchFamily="34" charset="0"/>
                <a:cs typeface="Calibri" panose="020F0502020204030204" pitchFamily="34" charset="0"/>
              </a:rPr>
              <a:t>We commence to get results</a:t>
            </a:r>
          </a:p>
          <a:p>
            <a:r>
              <a:rPr lang="en-US" sz="2800" dirty="0">
                <a:latin typeface="Calibri" panose="020F0502020204030204" pitchFamily="34" charset="0"/>
                <a:cs typeface="Calibri" panose="020F0502020204030204" pitchFamily="34" charset="0"/>
              </a:rPr>
              <a:t>Upon this simple cornerstone a wonderfully effective spiritual structure can be built  </a:t>
            </a:r>
            <a:r>
              <a:rPr lang="en-US" sz="1600" dirty="0">
                <a:latin typeface="Calibri" panose="020F0502020204030204" pitchFamily="34" charset="0"/>
                <a:cs typeface="Calibri" panose="020F0502020204030204" pitchFamily="34" charset="0"/>
              </a:rPr>
              <a:t>Big Book, page 46,47</a:t>
            </a:r>
          </a:p>
          <a:p>
            <a:r>
              <a:rPr lang="en-US" sz="2800" dirty="0">
                <a:latin typeface="Calibri" panose="020F0502020204030204" pitchFamily="34" charset="0"/>
                <a:cs typeface="Calibri" panose="020F0502020204030204" pitchFamily="34" charset="0"/>
              </a:rPr>
              <a:t>We begin to see stability in our unbalanced lives</a:t>
            </a:r>
          </a:p>
          <a:p>
            <a:r>
              <a:rPr lang="en-US" sz="2800" dirty="0">
                <a:latin typeface="Calibri" panose="020F0502020204030204" pitchFamily="34" charset="0"/>
                <a:cs typeface="Calibri" panose="020F0502020204030204" pitchFamily="34" charset="0"/>
              </a:rPr>
              <a:t>We begin to develop a new relationship with a power greater than ourselves</a:t>
            </a:r>
            <a:r>
              <a:rPr lang="en-US"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OA 12&amp;12, page 15</a:t>
            </a:r>
          </a:p>
          <a:p>
            <a:endParaRPr lang="en-US" dirty="0"/>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04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B6A1-C101-622D-066B-670A93E001A9}"/>
              </a:ext>
            </a:extLst>
          </p:cNvPr>
          <p:cNvSpPr>
            <a:spLocks noGrp="1"/>
          </p:cNvSpPr>
          <p:nvPr>
            <p:ph type="title"/>
          </p:nvPr>
        </p:nvSpPr>
        <p:spPr>
          <a:xfrm>
            <a:off x="157163" y="0"/>
            <a:ext cx="10115549" cy="1314450"/>
          </a:xfrm>
        </p:spPr>
        <p:txBody>
          <a:bodyPr>
            <a:normAutofit fontScale="90000"/>
          </a:bodyPr>
          <a:lstStyle/>
          <a:p>
            <a:pPr algn="ctr"/>
            <a:r>
              <a:rPr lang="en-US" sz="4900" b="1" dirty="0">
                <a:solidFill>
                  <a:schemeClr val="accent2"/>
                </a:solidFill>
                <a:latin typeface="Calibri" panose="020F0502020204030204" pitchFamily="34" charset="0"/>
                <a:cs typeface="Calibri" panose="020F0502020204030204" pitchFamily="34" charset="0"/>
              </a:rPr>
              <a:t>STEP THREE</a:t>
            </a:r>
            <a:br>
              <a:rPr lang="en-US" sz="4400" b="1" dirty="0">
                <a:solidFill>
                  <a:schemeClr val="accent2"/>
                </a:solidFill>
                <a:latin typeface="+mn-lt"/>
              </a:rPr>
            </a:br>
            <a:r>
              <a:rPr lang="en-US" sz="1800" b="1" dirty="0">
                <a:solidFill>
                  <a:schemeClr val="accent2"/>
                </a:solidFill>
                <a:latin typeface="Calibri" panose="020F0502020204030204" pitchFamily="34" charset="0"/>
                <a:cs typeface="Calibri" panose="020F0502020204030204" pitchFamily="34" charset="0"/>
              </a:rPr>
              <a:t>Made a decision to turn our will and our lives over to the care of </a:t>
            </a:r>
            <a:r>
              <a:rPr lang="en-US" sz="1800" b="1" i="1" dirty="0">
                <a:solidFill>
                  <a:schemeClr val="accent2"/>
                </a:solidFill>
                <a:latin typeface="Calibri" panose="020F0502020204030204" pitchFamily="34" charset="0"/>
                <a:cs typeface="Calibri" panose="020F0502020204030204" pitchFamily="34" charset="0"/>
              </a:rPr>
              <a:t>God as we understood Him</a:t>
            </a:r>
            <a:endParaRPr lang="en-US" sz="4400" b="1" i="1" dirty="0">
              <a:solidFill>
                <a:schemeClr val="accent2"/>
              </a:solidFill>
              <a:latin typeface="+mn-lt"/>
            </a:endParaRPr>
          </a:p>
        </p:txBody>
      </p:sp>
      <p:sp>
        <p:nvSpPr>
          <p:cNvPr id="3" name="Content Placeholder 2">
            <a:extLst>
              <a:ext uri="{FF2B5EF4-FFF2-40B4-BE49-F238E27FC236}">
                <a16:creationId xmlns:a16="http://schemas.microsoft.com/office/drawing/2014/main" id="{5628B69A-760F-0BCE-E05C-6F919B210D63}"/>
              </a:ext>
            </a:extLst>
          </p:cNvPr>
          <p:cNvSpPr>
            <a:spLocks noGrp="1"/>
          </p:cNvSpPr>
          <p:nvPr>
            <p:ph idx="1"/>
          </p:nvPr>
        </p:nvSpPr>
        <p:spPr>
          <a:xfrm>
            <a:off x="157163" y="1700213"/>
            <a:ext cx="11196638" cy="5672137"/>
          </a:xfrm>
        </p:spPr>
        <p:txBody>
          <a:bodyPr>
            <a:normAutofit/>
          </a:bodyPr>
          <a:lstStyle/>
          <a:p>
            <a:r>
              <a:rPr lang="en-US" sz="2800" dirty="0">
                <a:latin typeface="Calibri" panose="020F0502020204030204" pitchFamily="34" charset="0"/>
                <a:cs typeface="Calibri" panose="020F0502020204030204" pitchFamily="34" charset="0"/>
              </a:rPr>
              <a:t>God provides what we need if we keep close to God</a:t>
            </a:r>
          </a:p>
          <a:p>
            <a:r>
              <a:rPr lang="en-US" sz="2800" dirty="0">
                <a:latin typeface="Calibri" panose="020F0502020204030204" pitchFamily="34" charset="0"/>
                <a:cs typeface="Calibri" panose="020F0502020204030204" pitchFamily="34" charset="0"/>
              </a:rPr>
              <a:t>We become less interested in ourselves, our little plans and designs and</a:t>
            </a:r>
          </a:p>
          <a:p>
            <a:pPr marL="0" indent="0">
              <a:buNone/>
            </a:pPr>
            <a:r>
              <a:rPr lang="en-US" sz="2800" dirty="0">
                <a:latin typeface="Calibri" panose="020F0502020204030204" pitchFamily="34" charset="0"/>
                <a:cs typeface="Calibri" panose="020F0502020204030204" pitchFamily="34" charset="0"/>
              </a:rPr>
              <a:t>   we become interested in what we can contribute to life</a:t>
            </a:r>
          </a:p>
          <a:p>
            <a:r>
              <a:rPr lang="en-US" sz="2800" dirty="0">
                <a:latin typeface="Calibri" panose="020F0502020204030204" pitchFamily="34" charset="0"/>
                <a:cs typeface="Calibri" panose="020F0502020204030204" pitchFamily="34" charset="0"/>
              </a:rPr>
              <a:t>We feel new power flow in, and we enjoy peace of mind</a:t>
            </a:r>
          </a:p>
          <a:p>
            <a:r>
              <a:rPr lang="en-US" sz="2800" dirty="0">
                <a:latin typeface="Calibri" panose="020F0502020204030204" pitchFamily="34" charset="0"/>
                <a:cs typeface="Calibri" panose="020F0502020204030204" pitchFamily="34" charset="0"/>
              </a:rPr>
              <a:t>We discover we can face life successfully</a:t>
            </a:r>
          </a:p>
          <a:p>
            <a:r>
              <a:rPr lang="en-US" sz="2800" dirty="0">
                <a:latin typeface="Calibri" panose="020F0502020204030204" pitchFamily="34" charset="0"/>
                <a:cs typeface="Calibri" panose="020F0502020204030204" pitchFamily="34" charset="0"/>
              </a:rPr>
              <a:t>We lose our fear of today, tomorrow, or the hereafter</a:t>
            </a:r>
          </a:p>
          <a:p>
            <a:r>
              <a:rPr lang="en-US" sz="2800" dirty="0">
                <a:latin typeface="Calibri" panose="020F0502020204030204" pitchFamily="34" charset="0"/>
                <a:cs typeface="Calibri" panose="020F0502020204030204" pitchFamily="34" charset="0"/>
              </a:rPr>
              <a:t>We are reborn</a:t>
            </a:r>
          </a:p>
          <a:p>
            <a:pPr marL="0" indent="0">
              <a:buNone/>
            </a:pPr>
            <a:r>
              <a:rPr lang="en-US" sz="2800" dirty="0">
                <a:latin typeface="Calibri" panose="020F0502020204030204" pitchFamily="34" charset="0"/>
                <a:cs typeface="Calibri" panose="020F0502020204030204" pitchFamily="34" charset="0"/>
              </a:rPr>
              <a:t>...as long as we express the idea without reservation...an effect, sometimes a great one, is felt at once. </a:t>
            </a:r>
            <a:r>
              <a:rPr lang="en-US" sz="1600" dirty="0">
                <a:latin typeface="Calibri" panose="020F0502020204030204" pitchFamily="34" charset="0"/>
                <a:cs typeface="Calibri" panose="020F0502020204030204" pitchFamily="34" charset="0"/>
              </a:rPr>
              <a:t>Big Book, page 63</a:t>
            </a:r>
          </a:p>
          <a:p>
            <a:pPr marL="0" indent="0">
              <a:buNone/>
            </a:pPr>
            <a:endParaRPr lang="en-US" dirty="0"/>
          </a:p>
          <a:p>
            <a:endParaRPr lang="en-US" dirty="0"/>
          </a:p>
        </p:txBody>
      </p:sp>
    </p:spTree>
    <p:extLst>
      <p:ext uri="{BB962C8B-B14F-4D97-AF65-F5344CB8AC3E}">
        <p14:creationId xmlns:p14="http://schemas.microsoft.com/office/powerpoint/2010/main" val="211233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DB86-4803-2409-FE5F-C54102D7CB5E}"/>
              </a:ext>
            </a:extLst>
          </p:cNvPr>
          <p:cNvSpPr>
            <a:spLocks noGrp="1"/>
          </p:cNvSpPr>
          <p:nvPr>
            <p:ph type="title"/>
          </p:nvPr>
        </p:nvSpPr>
        <p:spPr>
          <a:xfrm>
            <a:off x="1628775" y="0"/>
            <a:ext cx="6958013" cy="828675"/>
          </a:xfrm>
        </p:spPr>
        <p:txBody>
          <a:bodyPr>
            <a:noAutofit/>
          </a:bodyPr>
          <a:lstStyle/>
          <a:p>
            <a:pPr algn="ctr"/>
            <a:r>
              <a:rPr lang="en-US" sz="4400" b="1" dirty="0">
                <a:solidFill>
                  <a:schemeClr val="accent2"/>
                </a:solidFill>
                <a:latin typeface="Calibri" panose="020F0502020204030204" pitchFamily="34" charset="0"/>
                <a:cs typeface="Calibri" panose="020F0502020204030204" pitchFamily="34" charset="0"/>
              </a:rPr>
              <a:t>More STEP THREE</a:t>
            </a:r>
          </a:p>
        </p:txBody>
      </p:sp>
      <p:sp>
        <p:nvSpPr>
          <p:cNvPr id="3" name="Content Placeholder 2">
            <a:extLst>
              <a:ext uri="{FF2B5EF4-FFF2-40B4-BE49-F238E27FC236}">
                <a16:creationId xmlns:a16="http://schemas.microsoft.com/office/drawing/2014/main" id="{DA742DB9-24B6-34B1-6CFC-DE3421F6523C}"/>
              </a:ext>
            </a:extLst>
          </p:cNvPr>
          <p:cNvSpPr>
            <a:spLocks noGrp="1"/>
          </p:cNvSpPr>
          <p:nvPr>
            <p:ph idx="1"/>
          </p:nvPr>
        </p:nvSpPr>
        <p:spPr>
          <a:xfrm>
            <a:off x="471488" y="1114425"/>
            <a:ext cx="10272712" cy="5457825"/>
          </a:xfrm>
        </p:spPr>
        <p:txBody>
          <a:bodyPr>
            <a:normAutofit lnSpcReduction="10000"/>
          </a:bodyPr>
          <a:lstStyle/>
          <a:p>
            <a:r>
              <a:rPr lang="en-US" sz="2800" dirty="0">
                <a:latin typeface="Calibri" panose="020F0502020204030204" pitchFamily="34" charset="0"/>
                <a:cs typeface="Calibri" panose="020F0502020204030204" pitchFamily="34" charset="0"/>
              </a:rPr>
              <a:t>Many have a period of complete freedom from food obsession and the compulsion to overeat</a:t>
            </a:r>
          </a:p>
          <a:p>
            <a:r>
              <a:rPr lang="en-US" sz="2800" dirty="0">
                <a:latin typeface="Calibri" panose="020F0502020204030204" pitchFamily="34" charset="0"/>
                <a:cs typeface="Calibri" panose="020F0502020204030204" pitchFamily="34" charset="0"/>
              </a:rPr>
              <a:t>Our intuition begins to function properly both about eating and the living of our lives</a:t>
            </a:r>
            <a:r>
              <a:rPr lang="en-US" sz="1800" dirty="0"/>
              <a:t> </a:t>
            </a:r>
            <a:r>
              <a:rPr lang="en-US" sz="1600" dirty="0"/>
              <a:t>OA 12&amp;12, page 18</a:t>
            </a:r>
          </a:p>
          <a:p>
            <a:r>
              <a:rPr lang="en-US" sz="2800" dirty="0">
                <a:latin typeface="Calibri" panose="020F0502020204030204" pitchFamily="34" charset="0"/>
                <a:cs typeface="Calibri" panose="020F0502020204030204" pitchFamily="34" charset="0"/>
              </a:rPr>
              <a:t>As we ask God for the willingness and ability to live within our eating guidelines, we receive first the willingness then the ability. </a:t>
            </a:r>
            <a:r>
              <a:rPr lang="en-US" sz="2800" dirty="0">
                <a:solidFill>
                  <a:srgbClr val="FF0000"/>
                </a:solidFill>
                <a:latin typeface="Calibri" panose="020F0502020204030204" pitchFamily="34" charset="0"/>
                <a:cs typeface="Calibri" panose="020F0502020204030204" pitchFamily="34" charset="0"/>
              </a:rPr>
              <a:t>We can count on this without fail. </a:t>
            </a:r>
            <a:r>
              <a:rPr lang="en-US" sz="1600" dirty="0">
                <a:solidFill>
                  <a:schemeClr val="tx1"/>
                </a:solidFill>
                <a:latin typeface="Calibri" panose="020F0502020204030204" pitchFamily="34" charset="0"/>
                <a:cs typeface="Calibri" panose="020F0502020204030204" pitchFamily="34" charset="0"/>
              </a:rPr>
              <a:t>OA 12&amp;12 page 21</a:t>
            </a:r>
            <a:endParaRPr lang="en-US" sz="1600" dirty="0">
              <a:latin typeface="Calibri" panose="020F0502020204030204" pitchFamily="34" charset="0"/>
              <a:cs typeface="Calibri" panose="020F0502020204030204" pitchFamily="34" charset="0"/>
            </a:endParaRPr>
          </a:p>
          <a:p>
            <a:r>
              <a:rPr lang="en-US" sz="2800" dirty="0">
                <a:solidFill>
                  <a:srgbClr val="FF0000"/>
                </a:solidFill>
                <a:latin typeface="Calibri" panose="020F0502020204030204" pitchFamily="34" charset="0"/>
                <a:cs typeface="Calibri" panose="020F0502020204030204" pitchFamily="34" charset="0"/>
              </a:rPr>
              <a:t>Once we...truly take the Third step we cannot fail to recover. </a:t>
            </a:r>
            <a:br>
              <a:rPr lang="en-US" sz="2800" dirty="0">
                <a:solidFill>
                  <a:srgbClr val="FF0000"/>
                </a:solidFill>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OA 12 and 12, page 23</a:t>
            </a:r>
          </a:p>
          <a:p>
            <a:r>
              <a:rPr lang="en-US" sz="2800" dirty="0">
                <a:effectLst/>
                <a:latin typeface="Calibri" panose="020F0502020204030204" pitchFamily="34" charset="0"/>
                <a:cs typeface="Calibri" panose="020F0502020204030204" pitchFamily="34" charset="0"/>
              </a:rPr>
              <a:t>When we get off track, our Higher Power will guide us back, as long as we are sincerely trying to know and do God’s will. We can confidently face any situation life brings, because we no longer have to face it alone. </a:t>
            </a:r>
            <a:r>
              <a:rPr lang="en-US" sz="1600" dirty="0">
                <a:effectLst/>
                <a:latin typeface="Calibri" panose="020F0502020204030204" pitchFamily="34" charset="0"/>
                <a:cs typeface="Calibri" panose="020F0502020204030204" pitchFamily="34" charset="0"/>
              </a:rPr>
              <a:t>OA 12 and 12 (1</a:t>
            </a:r>
            <a:r>
              <a:rPr lang="en-US" sz="1600" baseline="30000" dirty="0">
                <a:effectLst/>
                <a:latin typeface="Calibri" panose="020F0502020204030204" pitchFamily="34" charset="0"/>
                <a:cs typeface="Calibri" panose="020F0502020204030204" pitchFamily="34" charset="0"/>
              </a:rPr>
              <a:t>st</a:t>
            </a:r>
            <a:r>
              <a:rPr lang="en-US" sz="1600" dirty="0">
                <a:effectLst/>
                <a:latin typeface="Calibri" panose="020F0502020204030204" pitchFamily="34" charset="0"/>
                <a:cs typeface="Calibri" panose="020F0502020204030204" pitchFamily="34" charset="0"/>
              </a:rPr>
              <a:t> Edition), page 27</a:t>
            </a:r>
          </a:p>
          <a:p>
            <a:pPr marL="0" indent="0" algn="ctr">
              <a:buNone/>
            </a:pPr>
            <a:endParaRPr lang="en-US" dirty="0">
              <a:latin typeface="Calibri" panose="020F0502020204030204" pitchFamily="34" charset="0"/>
              <a:cs typeface="Calibri" panose="020F0502020204030204" pitchFamily="34" charset="0"/>
            </a:endParaRPr>
          </a:p>
          <a:p>
            <a:pPr marL="0" indent="0">
              <a:buNone/>
            </a:pPr>
            <a:endParaRPr lang="en-US" sz="1800" i="1" dirty="0"/>
          </a:p>
        </p:txBody>
      </p:sp>
    </p:spTree>
    <p:extLst>
      <p:ext uri="{BB962C8B-B14F-4D97-AF65-F5344CB8AC3E}">
        <p14:creationId xmlns:p14="http://schemas.microsoft.com/office/powerpoint/2010/main" val="4136134186"/>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{8E416ECC-B5F6-FF44-BFFB-83CA20766D68}tf10001120</Template>
  <TotalTime>1132</TotalTime>
  <Words>2445</Words>
  <Application>Microsoft Macintosh PowerPoint</Application>
  <PresentationFormat>Widescreen</PresentationFormat>
  <Paragraphs>141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Gill Sans MT</vt:lpstr>
      <vt:lpstr>Parcel</vt:lpstr>
      <vt:lpstr>The OA Promises:</vt:lpstr>
      <vt:lpstr> The Promises we Know best </vt:lpstr>
      <vt:lpstr>The promise of recovery</vt:lpstr>
      <vt:lpstr>About this presentation </vt:lpstr>
      <vt:lpstr>Keep This in Mind</vt:lpstr>
      <vt:lpstr>STEP ONE We admitted we were powerless over food- that our lives had become unmanageable</vt:lpstr>
      <vt:lpstr>STEP TWO Came to believe that a power greater than ourselves could restore us to sanity</vt:lpstr>
      <vt:lpstr>STEP THREE Made a decision to turn our will and our lives over to the care of God as we understood Him</vt:lpstr>
      <vt:lpstr>More STEP THREE</vt:lpstr>
      <vt:lpstr>STEP FOUR Made a searching and fearless moral inventory of ourselves</vt:lpstr>
      <vt:lpstr>STEP FIVE Admitted to god, to ourselves, and to another human being the exact nature of our wrongs</vt:lpstr>
      <vt:lpstr>Step six Were entirely ready to have god remove all these defects of character</vt:lpstr>
      <vt:lpstr>STEP Seven Humbly asked Him to remove our shortcomings</vt:lpstr>
      <vt:lpstr>Step eight made a list of all persons we had harmed and became willing to make amends to them all</vt:lpstr>
      <vt:lpstr> STEP NINE Made direct amends to such people wherever possible unless to do so would injure them or others </vt:lpstr>
      <vt:lpstr>More step nine</vt:lpstr>
      <vt:lpstr> STEP TEN Continued to take personal inventory and when we were wrong, promptly admitted it </vt:lpstr>
      <vt:lpstr>More step ten</vt:lpstr>
      <vt:lpstr> STEP ELEVEN Sought through prayer and meditation to improve our conscious contact with God, praying only for knowledge of his will and the power to carry that out </vt:lpstr>
      <vt:lpstr> STEP TWELVE Having had a spiritual awakening as THE result of these steps...we tried to carry this message to compulsive overeaters and to practice these principles in all our affairs </vt:lpstr>
      <vt:lpstr> more STEP TWELVE Having had a spiritual awakening as THE result of these steps...we tried to carry this message to compulsive overeaters and to practice these principles in all our affairs </vt:lpstr>
      <vt:lpstr>THE OA PROMISE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OA Promises:</dc:title>
  <dc:creator>Barbara Klipper</dc:creator>
  <cp:lastModifiedBy>Barbara Klipper</cp:lastModifiedBy>
  <cp:revision>27</cp:revision>
  <dcterms:created xsi:type="dcterms:W3CDTF">2023-06-04T15:04:00Z</dcterms:created>
  <dcterms:modified xsi:type="dcterms:W3CDTF">2023-08-06T23:08:55Z</dcterms:modified>
</cp:coreProperties>
</file>